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0" r:id="rId3"/>
    <p:sldId id="278" r:id="rId4"/>
    <p:sldId id="279" r:id="rId5"/>
    <p:sldId id="257" r:id="rId6"/>
    <p:sldId id="258" r:id="rId7"/>
    <p:sldId id="260" r:id="rId8"/>
    <p:sldId id="261" r:id="rId9"/>
    <p:sldId id="274" r:id="rId10"/>
    <p:sldId id="262" r:id="rId11"/>
    <p:sldId id="264" r:id="rId12"/>
    <p:sldId id="265" r:id="rId13"/>
    <p:sldId id="266" r:id="rId14"/>
    <p:sldId id="267" r:id="rId15"/>
    <p:sldId id="268" r:id="rId16"/>
    <p:sldId id="276" r:id="rId17"/>
    <p:sldId id="269" r:id="rId18"/>
    <p:sldId id="270" r:id="rId19"/>
    <p:sldId id="275" r:id="rId20"/>
    <p:sldId id="271" r:id="rId21"/>
    <p:sldId id="272" r:id="rId22"/>
    <p:sldId id="27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67" d="100"/>
          <a:sy n="67"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3FD32-3EB8-45DC-AE38-D49323334517}" type="datetimeFigureOut">
              <a:rPr lang="en-US" smtClean="0"/>
              <a:t>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52E7A-BC97-4CEA-86E3-14C05051E3A9}" type="slidenum">
              <a:rPr lang="en-US" smtClean="0"/>
              <a:t>‹#›</a:t>
            </a:fld>
            <a:endParaRPr lang="en-US"/>
          </a:p>
        </p:txBody>
      </p:sp>
    </p:spTree>
    <p:extLst>
      <p:ext uri="{BB962C8B-B14F-4D97-AF65-F5344CB8AC3E}">
        <p14:creationId xmlns:p14="http://schemas.microsoft.com/office/powerpoint/2010/main" val="414959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t>
            </a:r>
            <a:r>
              <a:rPr lang="en-US" baseline="0" dirty="0" smtClean="0"/>
              <a:t> present, </a:t>
            </a:r>
            <a:r>
              <a:rPr lang="en-US" baseline="0" dirty="0" err="1" smtClean="0"/>
              <a:t>explico</a:t>
            </a:r>
            <a:r>
              <a:rPr lang="en-US" baseline="0" dirty="0" smtClean="0"/>
              <a:t> </a:t>
            </a:r>
            <a:r>
              <a:rPr lang="en-US" baseline="0" dirty="0" err="1" smtClean="0"/>
              <a:t>xq</a:t>
            </a:r>
            <a:r>
              <a:rPr lang="en-US" baseline="0" dirty="0" smtClean="0"/>
              <a:t> se </a:t>
            </a:r>
            <a:r>
              <a:rPr lang="en-US" baseline="0" dirty="0" err="1" smtClean="0"/>
              <a:t>usa</a:t>
            </a:r>
            <a:r>
              <a:rPr lang="en-US" baseline="0" dirty="0" smtClean="0"/>
              <a:t> la insulin </a:t>
            </a:r>
            <a:r>
              <a:rPr lang="en-US" baseline="0" dirty="0" err="1" smtClean="0"/>
              <a:t>vida</a:t>
            </a:r>
            <a:r>
              <a:rPr lang="en-US" baseline="0" dirty="0" smtClean="0"/>
              <a:t> media 4 </a:t>
            </a:r>
            <a:r>
              <a:rPr lang="en-US" baseline="0" dirty="0" err="1" smtClean="0"/>
              <a:t>minutos</a:t>
            </a:r>
            <a:r>
              <a:rPr lang="en-US" baseline="0" dirty="0" smtClean="0"/>
              <a:t> </a:t>
            </a:r>
            <a:r>
              <a:rPr lang="en-US" baseline="0" dirty="0" err="1" smtClean="0"/>
              <a:t>imposible</a:t>
            </a:r>
            <a:r>
              <a:rPr lang="en-US" baseline="0" dirty="0" smtClean="0"/>
              <a:t> de detector, </a:t>
            </a:r>
            <a:r>
              <a:rPr lang="en-US" baseline="0" dirty="0" err="1" smtClean="0"/>
              <a:t>barata</a:t>
            </a:r>
            <a:r>
              <a:rPr lang="en-US" baseline="0" dirty="0" smtClean="0"/>
              <a:t>, no se </a:t>
            </a:r>
            <a:r>
              <a:rPr lang="en-US" baseline="0" dirty="0" err="1" smtClean="0"/>
              <a:t>necesita</a:t>
            </a:r>
            <a:r>
              <a:rPr lang="en-US" baseline="0" dirty="0" smtClean="0"/>
              <a:t> </a:t>
            </a:r>
            <a:r>
              <a:rPr lang="en-US" baseline="0" dirty="0" err="1" smtClean="0"/>
              <a:t>receta</a:t>
            </a:r>
            <a:r>
              <a:rPr lang="en-US" baseline="0" dirty="0" smtClean="0"/>
              <a:t>, </a:t>
            </a:r>
            <a:r>
              <a:rPr lang="en-US" baseline="0" dirty="0" err="1" smtClean="0"/>
              <a:t>muertes</a:t>
            </a:r>
            <a:r>
              <a:rPr lang="en-US" baseline="0" dirty="0" smtClean="0"/>
              <a:t> ER</a:t>
            </a:r>
            <a:endParaRPr lang="en-US" dirty="0"/>
          </a:p>
        </p:txBody>
      </p:sp>
      <p:sp>
        <p:nvSpPr>
          <p:cNvPr id="4" name="Slide Number Placeholder 3"/>
          <p:cNvSpPr>
            <a:spLocks noGrp="1"/>
          </p:cNvSpPr>
          <p:nvPr>
            <p:ph type="sldNum" sz="quarter" idx="10"/>
          </p:nvPr>
        </p:nvSpPr>
        <p:spPr/>
        <p:txBody>
          <a:bodyPr/>
          <a:lstStyle/>
          <a:p>
            <a:fld id="{5C652E7A-BC97-4CEA-86E3-14C05051E3A9}" type="slidenum">
              <a:rPr lang="en-US" smtClean="0"/>
              <a:t>1</a:t>
            </a:fld>
            <a:endParaRPr lang="en-US"/>
          </a:p>
        </p:txBody>
      </p:sp>
    </p:spTree>
    <p:extLst>
      <p:ext uri="{BB962C8B-B14F-4D97-AF65-F5344CB8AC3E}">
        <p14:creationId xmlns:p14="http://schemas.microsoft.com/office/powerpoint/2010/main" val="382802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Glut4 </a:t>
            </a:r>
            <a:r>
              <a:rPr lang="en-US" dirty="0" err="1" smtClean="0"/>
              <a:t>durante</a:t>
            </a:r>
            <a:r>
              <a:rPr lang="en-US" baseline="0" dirty="0" smtClean="0"/>
              <a:t> </a:t>
            </a:r>
            <a:r>
              <a:rPr lang="en-US" baseline="0" dirty="0" err="1" smtClean="0"/>
              <a:t>ejercicio</a:t>
            </a:r>
            <a:r>
              <a:rPr lang="en-US" baseline="0" dirty="0" smtClean="0"/>
              <a:t> no </a:t>
            </a:r>
            <a:r>
              <a:rPr lang="en-US" baseline="0" dirty="0" err="1" smtClean="0"/>
              <a:t>necesita</a:t>
            </a:r>
            <a:r>
              <a:rPr lang="en-US" baseline="0" dirty="0" smtClean="0"/>
              <a:t> </a:t>
            </a:r>
            <a:r>
              <a:rPr lang="en-US" baseline="0" dirty="0" err="1" smtClean="0"/>
              <a:t>insulina</a:t>
            </a:r>
            <a:r>
              <a:rPr lang="en-US" baseline="0" dirty="0" smtClean="0"/>
              <a:t>, </a:t>
            </a:r>
            <a:r>
              <a:rPr lang="en-US" dirty="0" smtClean="0"/>
              <a:t>Induced</a:t>
            </a:r>
            <a:r>
              <a:rPr lang="en-US" baseline="0" dirty="0" smtClean="0"/>
              <a:t> y allosterically activates</a:t>
            </a:r>
            <a:r>
              <a:rPr lang="en-US" dirty="0" smtClean="0"/>
              <a:t> glycogen synthase, protein</a:t>
            </a:r>
            <a:r>
              <a:rPr lang="en-US" baseline="0" dirty="0" smtClean="0"/>
              <a:t> synthesis </a:t>
            </a:r>
            <a:r>
              <a:rPr lang="en-US" baseline="0" dirty="0" err="1" smtClean="0"/>
              <a:t>mTor</a:t>
            </a:r>
            <a:r>
              <a:rPr lang="en-US" baseline="0" dirty="0" smtClean="0"/>
              <a:t> mRNA translation protein synthesis, nitric oxide synthase NO2 vasodilation blood flow AA availability protein synthesis. Decrease lysosome activity inhibits protein breakdown. Activates LPL in fat tissue. During exercise insulin is low and cortisol and epi are high. We need to stop them. </a:t>
            </a:r>
            <a:r>
              <a:rPr lang="en-US" dirty="0" smtClean="0"/>
              <a:t> </a:t>
            </a:r>
            <a:endParaRPr lang="en-US" dirty="0"/>
          </a:p>
        </p:txBody>
      </p:sp>
      <p:sp>
        <p:nvSpPr>
          <p:cNvPr id="4" name="Slide Number Placeholder 3"/>
          <p:cNvSpPr>
            <a:spLocks noGrp="1"/>
          </p:cNvSpPr>
          <p:nvPr>
            <p:ph type="sldNum" sz="quarter" idx="10"/>
          </p:nvPr>
        </p:nvSpPr>
        <p:spPr/>
        <p:txBody>
          <a:bodyPr/>
          <a:lstStyle/>
          <a:p>
            <a:fld id="{5C652E7A-BC97-4CEA-86E3-14C05051E3A9}" type="slidenum">
              <a:rPr lang="en-US" smtClean="0"/>
              <a:t>5</a:t>
            </a:fld>
            <a:endParaRPr lang="en-US"/>
          </a:p>
        </p:txBody>
      </p:sp>
    </p:spTree>
    <p:extLst>
      <p:ext uri="{BB962C8B-B14F-4D97-AF65-F5344CB8AC3E}">
        <p14:creationId xmlns:p14="http://schemas.microsoft.com/office/powerpoint/2010/main" val="220283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Una</a:t>
            </a:r>
            <a:r>
              <a:rPr lang="en-US" dirty="0" smtClean="0"/>
              <a:t> </a:t>
            </a:r>
            <a:r>
              <a:rPr lang="en-US" dirty="0" err="1" smtClean="0"/>
              <a:t>vez</a:t>
            </a:r>
            <a:r>
              <a:rPr lang="en-US" dirty="0" smtClean="0"/>
              <a:t> que el </a:t>
            </a:r>
            <a:r>
              <a:rPr lang="en-US" dirty="0" err="1" smtClean="0"/>
              <a:t>musculo</a:t>
            </a:r>
            <a:r>
              <a:rPr lang="en-US" dirty="0" smtClean="0"/>
              <a:t> </a:t>
            </a:r>
            <a:r>
              <a:rPr lang="en-US" dirty="0" err="1" smtClean="0"/>
              <a:t>esta</a:t>
            </a:r>
            <a:r>
              <a:rPr lang="en-US" dirty="0" smtClean="0"/>
              <a:t> </a:t>
            </a:r>
            <a:r>
              <a:rPr lang="en-US" dirty="0" err="1" smtClean="0"/>
              <a:t>lleno</a:t>
            </a:r>
            <a:r>
              <a:rPr lang="en-US" dirty="0" smtClean="0"/>
              <a:t> de </a:t>
            </a:r>
            <a:r>
              <a:rPr lang="en-US" dirty="0" err="1" smtClean="0"/>
              <a:t>glucogeno</a:t>
            </a:r>
            <a:r>
              <a:rPr lang="en-US" dirty="0" smtClean="0"/>
              <a:t>,</a:t>
            </a:r>
            <a:r>
              <a:rPr lang="en-US" baseline="0" dirty="0" smtClean="0"/>
              <a:t> </a:t>
            </a:r>
            <a:r>
              <a:rPr lang="en-US" baseline="0" dirty="0" err="1" smtClean="0"/>
              <a:t>este</a:t>
            </a:r>
            <a:r>
              <a:rPr lang="en-US" baseline="0" dirty="0" smtClean="0"/>
              <a:t> se </a:t>
            </a:r>
            <a:r>
              <a:rPr lang="en-US" baseline="0" dirty="0" err="1" smtClean="0"/>
              <a:t>almacena</a:t>
            </a:r>
            <a:r>
              <a:rPr lang="en-US" baseline="0" dirty="0" smtClean="0"/>
              <a:t> </a:t>
            </a:r>
            <a:r>
              <a:rPr lang="en-US" baseline="0" dirty="0" err="1" smtClean="0"/>
              <a:t>en</a:t>
            </a:r>
            <a:r>
              <a:rPr lang="en-US" baseline="0" dirty="0" smtClean="0"/>
              <a:t> el </a:t>
            </a:r>
            <a:r>
              <a:rPr lang="en-US" baseline="0" dirty="0" err="1" smtClean="0"/>
              <a:t>higado</a:t>
            </a:r>
            <a:r>
              <a:rPr lang="en-US" baseline="0" dirty="0" smtClean="0"/>
              <a:t>, </a:t>
            </a:r>
            <a:r>
              <a:rPr lang="en-US" baseline="0" dirty="0" err="1" smtClean="0"/>
              <a:t>una</a:t>
            </a:r>
            <a:r>
              <a:rPr lang="en-US" baseline="0" dirty="0" smtClean="0"/>
              <a:t> </a:t>
            </a:r>
            <a:r>
              <a:rPr lang="en-US" baseline="0" dirty="0" err="1" smtClean="0"/>
              <a:t>vez</a:t>
            </a:r>
            <a:r>
              <a:rPr lang="en-US" baseline="0" dirty="0" smtClean="0"/>
              <a:t> </a:t>
            </a:r>
            <a:r>
              <a:rPr lang="en-US" baseline="0" dirty="0" err="1" smtClean="0"/>
              <a:t>lleno</a:t>
            </a:r>
            <a:r>
              <a:rPr lang="en-US" baseline="0" dirty="0" smtClean="0"/>
              <a:t> la glucose extra se </a:t>
            </a:r>
            <a:r>
              <a:rPr lang="en-US" baseline="0" dirty="0" err="1" smtClean="0"/>
              <a:t>convierte</a:t>
            </a:r>
            <a:r>
              <a:rPr lang="en-US" baseline="0" dirty="0" smtClean="0"/>
              <a:t> </a:t>
            </a:r>
            <a:r>
              <a:rPr lang="en-US" baseline="0" dirty="0" err="1" smtClean="0"/>
              <a:t>en</a:t>
            </a:r>
            <a:r>
              <a:rPr lang="en-US" baseline="0" dirty="0" smtClean="0"/>
              <a:t> </a:t>
            </a:r>
            <a:r>
              <a:rPr lang="en-US" baseline="0" dirty="0" err="1" smtClean="0"/>
              <a:t>acidos</a:t>
            </a:r>
            <a:r>
              <a:rPr lang="en-US" baseline="0" dirty="0" smtClean="0"/>
              <a:t> </a:t>
            </a:r>
            <a:r>
              <a:rPr lang="en-US" baseline="0" dirty="0" err="1" smtClean="0"/>
              <a:t>grasos</a:t>
            </a:r>
            <a:endParaRPr lang="en-US" dirty="0"/>
          </a:p>
        </p:txBody>
      </p:sp>
      <p:sp>
        <p:nvSpPr>
          <p:cNvPr id="4" name="Slide Number Placeholder 3"/>
          <p:cNvSpPr>
            <a:spLocks noGrp="1"/>
          </p:cNvSpPr>
          <p:nvPr>
            <p:ph type="sldNum" sz="quarter" idx="10"/>
          </p:nvPr>
        </p:nvSpPr>
        <p:spPr/>
        <p:txBody>
          <a:bodyPr/>
          <a:lstStyle/>
          <a:p>
            <a:fld id="{5C652E7A-BC97-4CEA-86E3-14C05051E3A9}" type="slidenum">
              <a:rPr lang="en-US" smtClean="0"/>
              <a:t>7</a:t>
            </a:fld>
            <a:endParaRPr lang="en-US"/>
          </a:p>
        </p:txBody>
      </p:sp>
    </p:spTree>
    <p:extLst>
      <p:ext uri="{BB962C8B-B14F-4D97-AF65-F5344CB8AC3E}">
        <p14:creationId xmlns:p14="http://schemas.microsoft.com/office/powerpoint/2010/main" val="13137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Diferencias</a:t>
            </a:r>
            <a:r>
              <a:rPr lang="en-US" dirty="0" smtClean="0"/>
              <a:t> entre </a:t>
            </a:r>
            <a:r>
              <a:rPr lang="en-US" dirty="0" err="1" smtClean="0"/>
              <a:t>subcutanea</a:t>
            </a:r>
            <a:r>
              <a:rPr lang="en-US" dirty="0" smtClean="0"/>
              <a:t> e intramuscular </a:t>
            </a:r>
            <a:r>
              <a:rPr lang="en-US" dirty="0" err="1" smtClean="0"/>
              <a:t>vascularizacion</a:t>
            </a:r>
            <a:r>
              <a:rPr lang="en-US" dirty="0" smtClean="0"/>
              <a:t> </a:t>
            </a:r>
            <a:endParaRPr lang="en-US" dirty="0"/>
          </a:p>
        </p:txBody>
      </p:sp>
      <p:sp>
        <p:nvSpPr>
          <p:cNvPr id="4" name="Slide Number Placeholder 3"/>
          <p:cNvSpPr>
            <a:spLocks noGrp="1"/>
          </p:cNvSpPr>
          <p:nvPr>
            <p:ph type="sldNum" sz="quarter" idx="10"/>
          </p:nvPr>
        </p:nvSpPr>
        <p:spPr/>
        <p:txBody>
          <a:bodyPr/>
          <a:lstStyle/>
          <a:p>
            <a:fld id="{5C652E7A-BC97-4CEA-86E3-14C05051E3A9}" type="slidenum">
              <a:rPr lang="en-US" smtClean="0"/>
              <a:t>8</a:t>
            </a:fld>
            <a:endParaRPr lang="en-US"/>
          </a:p>
        </p:txBody>
      </p:sp>
    </p:spTree>
    <p:extLst>
      <p:ext uri="{BB962C8B-B14F-4D97-AF65-F5344CB8AC3E}">
        <p14:creationId xmlns:p14="http://schemas.microsoft.com/office/powerpoint/2010/main" val="167577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Usar</a:t>
            </a:r>
            <a:r>
              <a:rPr lang="en-US" dirty="0" smtClean="0"/>
              <a:t> </a:t>
            </a:r>
            <a:r>
              <a:rPr lang="en-US" dirty="0" err="1" smtClean="0"/>
              <a:t>en</a:t>
            </a:r>
            <a:r>
              <a:rPr lang="en-US" dirty="0" smtClean="0"/>
              <a:t> </a:t>
            </a:r>
            <a:r>
              <a:rPr lang="en-US" dirty="0" err="1" smtClean="0"/>
              <a:t>lugar</a:t>
            </a:r>
            <a:r>
              <a:rPr lang="en-US" dirty="0" smtClean="0"/>
              <a:t> de 5 </a:t>
            </a:r>
            <a:r>
              <a:rPr lang="en-US" dirty="0" err="1" smtClean="0"/>
              <a:t>unidades</a:t>
            </a:r>
            <a:r>
              <a:rPr lang="en-US" dirty="0" smtClean="0"/>
              <a:t> 50 </a:t>
            </a:r>
            <a:r>
              <a:rPr lang="en-US" dirty="0" err="1" smtClean="0"/>
              <a:t>unidades</a:t>
            </a:r>
            <a:endParaRPr lang="en-US" dirty="0"/>
          </a:p>
        </p:txBody>
      </p:sp>
      <p:sp>
        <p:nvSpPr>
          <p:cNvPr id="4" name="Slide Number Placeholder 3"/>
          <p:cNvSpPr>
            <a:spLocks noGrp="1"/>
          </p:cNvSpPr>
          <p:nvPr>
            <p:ph type="sldNum" sz="quarter" idx="10"/>
          </p:nvPr>
        </p:nvSpPr>
        <p:spPr/>
        <p:txBody>
          <a:bodyPr/>
          <a:lstStyle/>
          <a:p>
            <a:fld id="{5C652E7A-BC97-4CEA-86E3-14C05051E3A9}" type="slidenum">
              <a:rPr lang="en-US" smtClean="0"/>
              <a:t>9</a:t>
            </a:fld>
            <a:endParaRPr lang="en-US"/>
          </a:p>
        </p:txBody>
      </p:sp>
    </p:spTree>
    <p:extLst>
      <p:ext uri="{BB962C8B-B14F-4D97-AF65-F5344CB8AC3E}">
        <p14:creationId xmlns:p14="http://schemas.microsoft.com/office/powerpoint/2010/main" val="192266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8154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13E7CE-8B5A-4C76-AD6B-5EC681AADAE1}"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60499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53064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66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44908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448597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423399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87131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5504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38115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36103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13E7CE-8B5A-4C76-AD6B-5EC681AADAE1}"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79021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13E7CE-8B5A-4C76-AD6B-5EC681AADAE1}"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410008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46113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371990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413E7CE-8B5A-4C76-AD6B-5EC681AADAE1}" type="datetimeFigureOut">
              <a:rPr lang="en-US" smtClean="0"/>
              <a:t>2/21/2021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133700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13E7CE-8B5A-4C76-AD6B-5EC681AADAE1}"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DC80-7888-452D-932E-FF21C23BA229}" type="slidenum">
              <a:rPr lang="en-US" smtClean="0"/>
              <a:t>‹#›</a:t>
            </a:fld>
            <a:endParaRPr lang="en-US"/>
          </a:p>
        </p:txBody>
      </p:sp>
    </p:spTree>
    <p:extLst>
      <p:ext uri="{BB962C8B-B14F-4D97-AF65-F5344CB8AC3E}">
        <p14:creationId xmlns:p14="http://schemas.microsoft.com/office/powerpoint/2010/main" val="93592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13E7CE-8B5A-4C76-AD6B-5EC681AADAE1}" type="datetimeFigureOut">
              <a:rPr lang="en-US" smtClean="0"/>
              <a:t>2/21/2021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A7DC80-7888-452D-932E-FF21C23BA229}" type="slidenum">
              <a:rPr lang="en-US" smtClean="0"/>
              <a:t>‹#›</a:t>
            </a:fld>
            <a:endParaRPr lang="en-US"/>
          </a:p>
        </p:txBody>
      </p:sp>
    </p:spTree>
    <p:extLst>
      <p:ext uri="{BB962C8B-B14F-4D97-AF65-F5344CB8AC3E}">
        <p14:creationId xmlns:p14="http://schemas.microsoft.com/office/powerpoint/2010/main" val="2297214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ubnutricio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joelexebi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905" y="472129"/>
            <a:ext cx="10657385" cy="3329581"/>
          </a:xfrm>
        </p:spPr>
        <p:txBody>
          <a:bodyPr/>
          <a:lstStyle/>
          <a:p>
            <a:pPr algn="ctr"/>
            <a:r>
              <a:rPr lang="es-PE" b="1" i="1" dirty="0" smtClean="0"/>
              <a:t>Uso de Insulina Exógena en el Deporte</a:t>
            </a:r>
            <a:br>
              <a:rPr lang="es-PE" b="1" i="1" dirty="0" smtClean="0"/>
            </a:br>
            <a:r>
              <a:rPr lang="es-PE" sz="2200" b="1" i="1" dirty="0" smtClean="0"/>
              <a:t>Este curso es solo para fines educativos. No constituye bajo ninguna circunstancia tratamiento medico. Usar insulina puede causarle la muerte.  </a:t>
            </a:r>
            <a:endParaRPr lang="es-PE" sz="2200" b="1" i="1" dirty="0"/>
          </a:p>
        </p:txBody>
      </p:sp>
      <p:sp>
        <p:nvSpPr>
          <p:cNvPr id="3" name="Subtitle 2"/>
          <p:cNvSpPr>
            <a:spLocks noGrp="1"/>
          </p:cNvSpPr>
          <p:nvPr>
            <p:ph type="subTitle" idx="1"/>
          </p:nvPr>
        </p:nvSpPr>
        <p:spPr>
          <a:xfrm>
            <a:off x="1154955" y="4224270"/>
            <a:ext cx="8942082" cy="1414530"/>
          </a:xfrm>
        </p:spPr>
        <p:txBody>
          <a:bodyPr/>
          <a:lstStyle/>
          <a:p>
            <a:pPr algn="ctr"/>
            <a:r>
              <a:rPr lang="en-US" b="1" dirty="0" smtClean="0"/>
              <a:t>Joel Exebio, PhD, RD, LDN</a:t>
            </a:r>
          </a:p>
          <a:p>
            <a:pPr algn="ctr"/>
            <a:r>
              <a:rPr lang="en-US" b="1" dirty="0" smtClean="0">
                <a:hlinkClick r:id="rId3"/>
              </a:rPr>
              <a:t>www.clubnutricion.net</a:t>
            </a:r>
            <a:endParaRPr lang="en-US" b="1" dirty="0" smtClean="0"/>
          </a:p>
          <a:p>
            <a:pPr algn="ctr"/>
            <a:r>
              <a:rPr lang="en-US" b="1" dirty="0" smtClean="0">
                <a:hlinkClick r:id="rId4"/>
              </a:rPr>
              <a:t>www.joelexebio.com</a:t>
            </a:r>
            <a:endParaRPr lang="en-US" b="1" dirty="0" smtClean="0"/>
          </a:p>
          <a:p>
            <a:pPr algn="ctr"/>
            <a:endParaRPr lang="en-US" dirty="0" smtClean="0"/>
          </a:p>
          <a:p>
            <a:pPr algn="ctr"/>
            <a:endParaRPr lang="en-US" dirty="0"/>
          </a:p>
        </p:txBody>
      </p:sp>
    </p:spTree>
    <p:extLst>
      <p:ext uri="{BB962C8B-B14F-4D97-AF65-F5344CB8AC3E}">
        <p14:creationId xmlns:p14="http://schemas.microsoft.com/office/powerpoint/2010/main" val="55312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977" y="579549"/>
            <a:ext cx="9092485" cy="5668851"/>
          </a:xfrm>
        </p:spPr>
      </p:pic>
    </p:spTree>
    <p:extLst>
      <p:ext uri="{BB962C8B-B14F-4D97-AF65-F5344CB8AC3E}">
        <p14:creationId xmlns:p14="http://schemas.microsoft.com/office/powerpoint/2010/main" val="157519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76" y="452719"/>
            <a:ext cx="10419009" cy="5795682"/>
          </a:xfrm>
        </p:spPr>
      </p:pic>
    </p:spTree>
    <p:extLst>
      <p:ext uri="{BB962C8B-B14F-4D97-AF65-F5344CB8AC3E}">
        <p14:creationId xmlns:p14="http://schemas.microsoft.com/office/powerpoint/2010/main" val="316707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dirty="0" smtClean="0"/>
              <a:t>Sobredosis</a:t>
            </a:r>
            <a:br>
              <a:rPr lang="es-PE" dirty="0" smtClean="0"/>
            </a:br>
            <a:r>
              <a:rPr lang="es-PE" sz="3200" dirty="0" smtClean="0"/>
              <a:t>Uso de productos </a:t>
            </a:r>
            <a:r>
              <a:rPr lang="es-PE" sz="3200" dirty="0" err="1" smtClean="0"/>
              <a:t>underground</a:t>
            </a:r>
            <a:r>
              <a:rPr lang="es-PE" sz="3200" dirty="0" smtClean="0"/>
              <a:t> falsos</a:t>
            </a:r>
            <a:endParaRPr lang="es-PE"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145" y="2026880"/>
            <a:ext cx="4195762" cy="4195762"/>
          </a:xfrm>
        </p:spPr>
      </p:pic>
      <p:pic>
        <p:nvPicPr>
          <p:cNvPr id="5" name="Picture 4"/>
          <p:cNvPicPr>
            <a:picLocks noChangeAspect="1"/>
          </p:cNvPicPr>
          <p:nvPr/>
        </p:nvPicPr>
        <p:blipFill>
          <a:blip r:embed="rId3"/>
          <a:stretch>
            <a:fillRect/>
          </a:stretch>
        </p:blipFill>
        <p:spPr>
          <a:xfrm>
            <a:off x="5639907" y="2026880"/>
            <a:ext cx="4629955" cy="4195762"/>
          </a:xfrm>
          <a:prstGeom prst="rect">
            <a:avLst/>
          </a:prstGeom>
        </p:spPr>
      </p:pic>
    </p:spTree>
    <p:extLst>
      <p:ext uri="{BB962C8B-B14F-4D97-AF65-F5344CB8AC3E}">
        <p14:creationId xmlns:p14="http://schemas.microsoft.com/office/powerpoint/2010/main" val="15959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b="1" dirty="0" smtClean="0"/>
              <a:t>Los peligros de inyectarse insulina antes de dormir</a:t>
            </a:r>
            <a:endParaRPr lang="es-P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254" y="2125014"/>
            <a:ext cx="7997780" cy="4018209"/>
          </a:xfrm>
        </p:spPr>
      </p:pic>
    </p:spTree>
    <p:extLst>
      <p:ext uri="{BB962C8B-B14F-4D97-AF65-F5344CB8AC3E}">
        <p14:creationId xmlns:p14="http://schemas.microsoft.com/office/powerpoint/2010/main" val="336256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b="1" dirty="0" err="1" smtClean="0"/>
              <a:t>Organomegalia</a:t>
            </a:r>
            <a:endParaRPr lang="es-P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984" y="2052638"/>
            <a:ext cx="6289807" cy="4195762"/>
          </a:xfrm>
        </p:spPr>
      </p:pic>
    </p:spTree>
    <p:extLst>
      <p:ext uri="{BB962C8B-B14F-4D97-AF65-F5344CB8AC3E}">
        <p14:creationId xmlns:p14="http://schemas.microsoft.com/office/powerpoint/2010/main" val="428105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b="1" dirty="0" err="1" smtClean="0"/>
              <a:t>Hipokalemia</a:t>
            </a:r>
            <a:endParaRPr lang="es-P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341" y="1674254"/>
            <a:ext cx="9388698" cy="4520484"/>
          </a:xfrm>
        </p:spPr>
      </p:pic>
    </p:spTree>
    <p:extLst>
      <p:ext uri="{BB962C8B-B14F-4D97-AF65-F5344CB8AC3E}">
        <p14:creationId xmlns:p14="http://schemas.microsoft.com/office/powerpoint/2010/main" val="78622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Resistencia a la </a:t>
            </a:r>
            <a:r>
              <a:rPr lang="en-US" dirty="0" err="1" smtClean="0"/>
              <a:t>Insulina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228" y="1533379"/>
            <a:ext cx="8975187" cy="4729089"/>
          </a:xfrm>
        </p:spPr>
      </p:pic>
    </p:spTree>
    <p:extLst>
      <p:ext uri="{BB962C8B-B14F-4D97-AF65-F5344CB8AC3E}">
        <p14:creationId xmlns:p14="http://schemas.microsoft.com/office/powerpoint/2010/main" val="177002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69" y="0"/>
            <a:ext cx="6141054" cy="6630662"/>
          </a:xfrm>
        </p:spPr>
        <p:txBody>
          <a:bodyPr/>
          <a:lstStyle/>
          <a:p>
            <a:pPr algn="ctr"/>
            <a:r>
              <a:rPr lang="es-PE" b="1" dirty="0" smtClean="0"/>
              <a:t>Insulina Basal y GH</a:t>
            </a:r>
            <a:br>
              <a:rPr lang="es-PE" b="1" dirty="0" smtClean="0"/>
            </a:br>
            <a:r>
              <a:rPr lang="es-PE" b="1" dirty="0" smtClean="0"/>
              <a:t/>
            </a:r>
            <a:br>
              <a:rPr lang="es-PE" b="1" dirty="0" smtClean="0"/>
            </a:br>
            <a:r>
              <a:rPr lang="es-PE" sz="2000" b="1" i="1" u="sng">
                <a:solidFill>
                  <a:schemeClr val="accent3"/>
                </a:solidFill>
              </a:rPr>
              <a:t>U</a:t>
            </a:r>
            <a:r>
              <a:rPr lang="es-PE" sz="2000" b="1" i="1" u="sng" smtClean="0">
                <a:solidFill>
                  <a:schemeClr val="accent3"/>
                </a:solidFill>
              </a:rPr>
              <a:t>sar insulina </a:t>
            </a:r>
            <a:r>
              <a:rPr lang="es-PE" sz="2000" b="1" i="1" u="sng" dirty="0" smtClean="0">
                <a:solidFill>
                  <a:schemeClr val="accent3"/>
                </a:solidFill>
              </a:rPr>
              <a:t>basal si estas usando GH o tu glucosa al despertar es mayor a 100 mg/dl</a:t>
            </a:r>
            <a:br>
              <a:rPr lang="es-PE" sz="2000" b="1" i="1" u="sng" dirty="0" smtClean="0">
                <a:solidFill>
                  <a:schemeClr val="accent3"/>
                </a:solidFill>
              </a:rPr>
            </a:br>
            <a:r>
              <a:rPr lang="es-PE" sz="2000" b="1" i="1" u="sng" dirty="0" smtClean="0">
                <a:solidFill>
                  <a:schemeClr val="accent3"/>
                </a:solidFill>
              </a:rPr>
              <a:t/>
            </a:r>
            <a:br>
              <a:rPr lang="es-PE" sz="2000" b="1" i="1" u="sng" dirty="0" smtClean="0">
                <a:solidFill>
                  <a:schemeClr val="accent3"/>
                </a:solidFill>
              </a:rPr>
            </a:br>
            <a:r>
              <a:rPr lang="es-PE" sz="2000" b="1" i="1" dirty="0" smtClean="0">
                <a:solidFill>
                  <a:schemeClr val="tx1"/>
                </a:solidFill>
              </a:rPr>
              <a:t> 0.1 UI x kg de peso</a:t>
            </a:r>
            <a:br>
              <a:rPr lang="es-PE" sz="2000" b="1" i="1" dirty="0" smtClean="0">
                <a:solidFill>
                  <a:schemeClr val="tx1"/>
                </a:solidFill>
              </a:rPr>
            </a:br>
            <a:r>
              <a:rPr lang="es-PE" sz="2000" b="1" i="1" dirty="0" smtClean="0">
                <a:solidFill>
                  <a:schemeClr val="tx1"/>
                </a:solidFill>
              </a:rPr>
              <a:t>por ejemplo:</a:t>
            </a:r>
            <a:br>
              <a:rPr lang="es-PE" sz="2000" b="1" i="1" dirty="0" smtClean="0">
                <a:solidFill>
                  <a:schemeClr val="tx1"/>
                </a:solidFill>
              </a:rPr>
            </a:br>
            <a:r>
              <a:rPr lang="es-PE" sz="2000" b="1" i="1" dirty="0" smtClean="0">
                <a:solidFill>
                  <a:schemeClr val="tx1"/>
                </a:solidFill>
              </a:rPr>
              <a:t>si pesas 100kg, usas 10 UI al despertar y inmediatamente tomas desayuno</a:t>
            </a:r>
            <a:r>
              <a:rPr lang="es-PE" sz="2000" dirty="0" smtClean="0">
                <a:solidFill>
                  <a:schemeClr val="tx1"/>
                </a:solidFill>
              </a:rPr>
              <a:t/>
            </a:r>
            <a:br>
              <a:rPr lang="es-PE" sz="2000" dirty="0" smtClean="0">
                <a:solidFill>
                  <a:schemeClr val="tx1"/>
                </a:solidFill>
              </a:rPr>
            </a:br>
            <a:r>
              <a:rPr lang="es-PE" sz="2000" b="1" i="1" u="sng" dirty="0" smtClean="0">
                <a:solidFill>
                  <a:schemeClr val="tx1"/>
                </a:solidFill>
              </a:rPr>
              <a:t> </a:t>
            </a:r>
            <a:r>
              <a:rPr lang="es-PE" sz="2000" b="1" i="1" u="sng" dirty="0" smtClean="0">
                <a:solidFill>
                  <a:schemeClr val="accent3"/>
                </a:solidFill>
              </a:rPr>
              <a:t/>
            </a:r>
            <a:br>
              <a:rPr lang="es-PE" sz="2000" b="1" i="1" u="sng" dirty="0" smtClean="0">
                <a:solidFill>
                  <a:schemeClr val="accent3"/>
                </a:solidFill>
              </a:rPr>
            </a:br>
            <a:r>
              <a:rPr lang="es-PE" sz="2000" b="1" i="1" dirty="0" smtClean="0">
                <a:solidFill>
                  <a:schemeClr val="tx1"/>
                </a:solidFill>
              </a:rPr>
              <a:t>Los nuevos análogos de insulina de acción </a:t>
            </a:r>
            <a:r>
              <a:rPr lang="es-PE" sz="2000" b="1" i="1" dirty="0" err="1" smtClean="0">
                <a:solidFill>
                  <a:schemeClr val="tx1"/>
                </a:solidFill>
              </a:rPr>
              <a:t>super</a:t>
            </a:r>
            <a:r>
              <a:rPr lang="es-PE" sz="2000" b="1" i="1" dirty="0" smtClean="0">
                <a:solidFill>
                  <a:schemeClr val="tx1"/>
                </a:solidFill>
              </a:rPr>
              <a:t> larga como </a:t>
            </a:r>
            <a:r>
              <a:rPr lang="es-PE" sz="2000" b="1" i="1" dirty="0" err="1" smtClean="0">
                <a:solidFill>
                  <a:schemeClr val="tx1"/>
                </a:solidFill>
              </a:rPr>
              <a:t>Tresiba</a:t>
            </a:r>
            <a:r>
              <a:rPr lang="es-PE" sz="2000" b="1" i="1" dirty="0" smtClean="0">
                <a:solidFill>
                  <a:schemeClr val="tx1"/>
                </a:solidFill>
              </a:rPr>
              <a:t> reducen las chances de tener hipoglucemia al </a:t>
            </a:r>
            <a:r>
              <a:rPr lang="es-PE" sz="2000" b="1" i="1" dirty="0" err="1" smtClean="0">
                <a:solidFill>
                  <a:schemeClr val="tx1"/>
                </a:solidFill>
              </a:rPr>
              <a:t>minimo</a:t>
            </a:r>
            <a:r>
              <a:rPr lang="es-PE" sz="2000" b="1" dirty="0" smtClean="0"/>
              <a:t/>
            </a:r>
            <a:br>
              <a:rPr lang="es-PE" sz="2000" b="1" dirty="0" smtClean="0"/>
            </a:br>
            <a:r>
              <a:rPr lang="es-PE" sz="2000" b="1" dirty="0" smtClean="0"/>
              <a:t/>
            </a:r>
            <a:br>
              <a:rPr lang="es-PE" sz="2000" b="1" dirty="0" smtClean="0"/>
            </a:br>
            <a:r>
              <a:rPr lang="es-PE" sz="2000" b="1" i="1" u="sng" dirty="0" err="1" smtClean="0">
                <a:solidFill>
                  <a:schemeClr val="accent3"/>
                </a:solidFill>
              </a:rPr>
              <a:t>Tresiba</a:t>
            </a:r>
            <a:r>
              <a:rPr lang="es-PE" sz="2000" b="1" i="1" u="sng" dirty="0" smtClean="0">
                <a:solidFill>
                  <a:schemeClr val="accent3"/>
                </a:solidFill>
              </a:rPr>
              <a:t> solo se usa una vez al </a:t>
            </a:r>
            <a:r>
              <a:rPr lang="es-PE" sz="2000" b="1" i="1" u="sng" dirty="0" err="1" smtClean="0">
                <a:solidFill>
                  <a:schemeClr val="accent3"/>
                </a:solidFill>
              </a:rPr>
              <a:t>dia</a:t>
            </a:r>
            <a:r>
              <a:rPr lang="es-PE" sz="2000" b="1" i="1" u="sng" dirty="0" smtClean="0">
                <a:solidFill>
                  <a:schemeClr val="accent3"/>
                </a:solidFill>
              </a:rPr>
              <a:t>. Tiene una vida de 42 horas</a:t>
            </a:r>
            <a:br>
              <a:rPr lang="es-PE" sz="2000" b="1" i="1" u="sng" dirty="0" smtClean="0">
                <a:solidFill>
                  <a:schemeClr val="accent3"/>
                </a:solidFill>
              </a:rPr>
            </a:br>
            <a:r>
              <a:rPr lang="es-PE" sz="2500" b="1" dirty="0" smtClean="0"/>
              <a:t> </a:t>
            </a:r>
            <a:br>
              <a:rPr lang="es-PE" sz="2500" b="1" dirty="0" smtClean="0"/>
            </a:br>
            <a:endParaRPr lang="es-PE" sz="25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3837" y="1120462"/>
            <a:ext cx="4571998" cy="4250028"/>
          </a:xfrm>
        </p:spPr>
      </p:pic>
    </p:spTree>
    <p:extLst>
      <p:ext uri="{BB962C8B-B14F-4D97-AF65-F5344CB8AC3E}">
        <p14:creationId xmlns:p14="http://schemas.microsoft.com/office/powerpoint/2010/main" val="181922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195138"/>
            <a:ext cx="10547797" cy="6154146"/>
          </a:xfrm>
        </p:spPr>
        <p:txBody>
          <a:bodyPr/>
          <a:lstStyle/>
          <a:p>
            <a:pPr algn="ctr"/>
            <a:r>
              <a:rPr lang="es-PE" b="1" i="1" dirty="0" smtClean="0"/>
              <a:t>Insulina Rápida post Entreno</a:t>
            </a:r>
            <a:br>
              <a:rPr lang="es-PE" b="1" i="1" dirty="0" smtClean="0"/>
            </a:br>
            <a:r>
              <a:rPr lang="es-PE" sz="2000" b="1" i="1" u="sng" dirty="0" smtClean="0">
                <a:solidFill>
                  <a:schemeClr val="accent3"/>
                </a:solidFill>
              </a:rPr>
              <a:t>Recuerda tu no eres </a:t>
            </a:r>
            <a:r>
              <a:rPr lang="es-PE" sz="2000" b="1" i="1" u="sng" dirty="0" err="1" smtClean="0">
                <a:solidFill>
                  <a:schemeClr val="accent3"/>
                </a:solidFill>
              </a:rPr>
              <a:t>diabetico</a:t>
            </a:r>
            <a:r>
              <a:rPr lang="es-PE" sz="2000" b="1" i="1" u="sng" dirty="0" smtClean="0">
                <a:solidFill>
                  <a:schemeClr val="accent3"/>
                </a:solidFill>
              </a:rPr>
              <a:t/>
            </a:r>
            <a:br>
              <a:rPr lang="es-PE" sz="2000" b="1" i="1" u="sng" dirty="0" smtClean="0">
                <a:solidFill>
                  <a:schemeClr val="accent3"/>
                </a:solidFill>
              </a:rPr>
            </a:br>
            <a:r>
              <a:rPr lang="es-PE" sz="2000" b="1" i="1" u="sng" dirty="0" smtClean="0">
                <a:solidFill>
                  <a:schemeClr val="accent3"/>
                </a:solidFill>
              </a:rPr>
              <a:t>Nunca uses las dosis recomendadas para un </a:t>
            </a:r>
            <a:r>
              <a:rPr lang="es-PE" sz="2000" b="1" i="1" u="sng" dirty="0" err="1" smtClean="0">
                <a:solidFill>
                  <a:schemeClr val="accent3"/>
                </a:solidFill>
              </a:rPr>
              <a:t>diabetico</a:t>
            </a:r>
            <a:r>
              <a:rPr lang="es-PE" sz="2000" b="1" i="1" u="sng" dirty="0" smtClean="0">
                <a:solidFill>
                  <a:schemeClr val="accent3"/>
                </a:solidFill>
              </a:rPr>
              <a:t/>
            </a:r>
            <a:br>
              <a:rPr lang="es-PE" sz="2000" b="1" i="1" u="sng" dirty="0" smtClean="0">
                <a:solidFill>
                  <a:schemeClr val="accent3"/>
                </a:solidFill>
              </a:rPr>
            </a:br>
            <a:r>
              <a:rPr lang="es-PE" sz="2000" b="1" i="1" u="sng" dirty="0" smtClean="0">
                <a:solidFill>
                  <a:schemeClr val="accent3"/>
                </a:solidFill>
              </a:rPr>
              <a:t/>
            </a:r>
            <a:br>
              <a:rPr lang="es-PE" sz="2000" b="1" i="1" u="sng" dirty="0" smtClean="0">
                <a:solidFill>
                  <a:schemeClr val="accent3"/>
                </a:solidFill>
              </a:rPr>
            </a:br>
            <a:r>
              <a:rPr lang="es-PE" sz="1800" b="1" i="1" dirty="0" smtClean="0">
                <a:solidFill>
                  <a:schemeClr val="tx1"/>
                </a:solidFill>
              </a:rPr>
              <a:t>Solo post entreno 1 UI x cada 20 gramos de carbohidrato seco en la comida post entreno</a:t>
            </a:r>
            <a:br>
              <a:rPr lang="es-PE" sz="1800" b="1" i="1" dirty="0" smtClean="0">
                <a:solidFill>
                  <a:schemeClr val="tx1"/>
                </a:solidFill>
              </a:rPr>
            </a:br>
            <a:r>
              <a:rPr lang="es-PE" sz="1800" b="1" i="1" dirty="0" smtClean="0">
                <a:solidFill>
                  <a:schemeClr val="tx1"/>
                </a:solidFill>
              </a:rPr>
              <a:t>Si tu comida post entreno tiene 120 gr de carbohidrato, necesitas 6 UI</a:t>
            </a:r>
            <a:br>
              <a:rPr lang="es-PE" sz="1800" b="1" i="1" dirty="0" smtClean="0">
                <a:solidFill>
                  <a:schemeClr val="tx1"/>
                </a:solidFill>
              </a:rPr>
            </a:br>
            <a:r>
              <a:rPr lang="es-PE" sz="1800" b="1" i="1" dirty="0" smtClean="0">
                <a:solidFill>
                  <a:schemeClr val="tx1"/>
                </a:solidFill>
              </a:rPr>
              <a:t/>
            </a:r>
            <a:br>
              <a:rPr lang="es-PE" sz="1800" b="1" i="1" dirty="0" smtClean="0">
                <a:solidFill>
                  <a:schemeClr val="tx1"/>
                </a:solidFill>
              </a:rPr>
            </a:br>
            <a:r>
              <a:rPr lang="es-PE" sz="1800" b="1" i="1" dirty="0" smtClean="0">
                <a:solidFill>
                  <a:schemeClr val="tx1"/>
                </a:solidFill>
              </a:rPr>
              <a:t>dos horas después medir tu glucosa</a:t>
            </a:r>
            <a:br>
              <a:rPr lang="es-PE" sz="1800" b="1" i="1" dirty="0" smtClean="0">
                <a:solidFill>
                  <a:schemeClr val="tx1"/>
                </a:solidFill>
              </a:rPr>
            </a:br>
            <a:r>
              <a:rPr lang="es-PE" sz="1800" b="1" i="1" dirty="0" smtClean="0">
                <a:solidFill>
                  <a:schemeClr val="tx1"/>
                </a:solidFill>
              </a:rPr>
              <a:t>nunca debe bajar de 70mg/dl</a:t>
            </a:r>
            <a:br>
              <a:rPr lang="es-PE" sz="1800" b="1" i="1" dirty="0" smtClean="0">
                <a:solidFill>
                  <a:schemeClr val="tx1"/>
                </a:solidFill>
              </a:rPr>
            </a:br>
            <a:r>
              <a:rPr lang="es-PE" sz="1800" b="1" i="1" dirty="0" smtClean="0">
                <a:solidFill>
                  <a:schemeClr val="tx1"/>
                </a:solidFill>
              </a:rPr>
              <a:t>si esta abajo de 70 mg/dl consumir 200 gr de carbohidratos líquidos inmediatamente (</a:t>
            </a:r>
            <a:r>
              <a:rPr lang="es-PE" sz="1800" b="1" i="1" dirty="0" err="1" smtClean="0">
                <a:solidFill>
                  <a:schemeClr val="tx1"/>
                </a:solidFill>
              </a:rPr>
              <a:t>Gatorade</a:t>
            </a:r>
            <a:r>
              <a:rPr lang="es-PE" sz="1800" b="1" i="1" dirty="0" smtClean="0">
                <a:solidFill>
                  <a:schemeClr val="tx1"/>
                </a:solidFill>
              </a:rPr>
              <a:t>, jugos, suero oral, </a:t>
            </a:r>
            <a:r>
              <a:rPr lang="es-PE" sz="1800" b="1" i="1" dirty="0" err="1" smtClean="0">
                <a:solidFill>
                  <a:schemeClr val="tx1"/>
                </a:solidFill>
              </a:rPr>
              <a:t>etc</a:t>
            </a:r>
            <a:r>
              <a:rPr lang="es-PE" sz="1800" b="1" i="1" dirty="0" smtClean="0">
                <a:solidFill>
                  <a:schemeClr val="tx1"/>
                </a:solidFill>
              </a:rPr>
              <a:t>)</a:t>
            </a:r>
            <a:br>
              <a:rPr lang="es-PE" sz="1800" b="1" i="1" dirty="0" smtClean="0">
                <a:solidFill>
                  <a:schemeClr val="tx1"/>
                </a:solidFill>
              </a:rPr>
            </a:br>
            <a:r>
              <a:rPr lang="es-PE" sz="1800" b="1" i="1" dirty="0" smtClean="0">
                <a:solidFill>
                  <a:schemeClr val="tx1"/>
                </a:solidFill>
              </a:rPr>
              <a:t/>
            </a:r>
            <a:br>
              <a:rPr lang="es-PE" sz="1800" b="1" i="1" dirty="0" smtClean="0">
                <a:solidFill>
                  <a:schemeClr val="tx1"/>
                </a:solidFill>
              </a:rPr>
            </a:br>
            <a:r>
              <a:rPr lang="es-PE" sz="1800" b="1" i="1" dirty="0" smtClean="0">
                <a:solidFill>
                  <a:schemeClr val="tx1"/>
                </a:solidFill>
              </a:rPr>
              <a:t>si tu glucosa esta entre 70 y 80 mg/dl consumir 150gr de carbohidrato seco con proteína pero nada de grasa</a:t>
            </a:r>
            <a:br>
              <a:rPr lang="es-PE" sz="1800" b="1" i="1" dirty="0" smtClean="0">
                <a:solidFill>
                  <a:schemeClr val="tx1"/>
                </a:solidFill>
              </a:rPr>
            </a:br>
            <a:r>
              <a:rPr lang="es-PE" sz="1800" b="1" i="1" dirty="0" smtClean="0">
                <a:solidFill>
                  <a:schemeClr val="tx1"/>
                </a:solidFill>
              </a:rPr>
              <a:t>Si tu glucosa esta entre 80 y 90mg/dl consume 100 gr de carbohidrato seco con proteína pero sin grasa</a:t>
            </a:r>
            <a:br>
              <a:rPr lang="es-PE" sz="1800" b="1" i="1" dirty="0" smtClean="0">
                <a:solidFill>
                  <a:schemeClr val="tx1"/>
                </a:solidFill>
              </a:rPr>
            </a:br>
            <a:r>
              <a:rPr lang="es-PE" sz="1800" b="1" i="1" dirty="0" smtClean="0">
                <a:solidFill>
                  <a:schemeClr val="tx1"/>
                </a:solidFill>
              </a:rPr>
              <a:t/>
            </a:r>
            <a:br>
              <a:rPr lang="es-PE" sz="1800" b="1" i="1" dirty="0" smtClean="0">
                <a:solidFill>
                  <a:schemeClr val="tx1"/>
                </a:solidFill>
              </a:rPr>
            </a:br>
            <a:r>
              <a:rPr lang="es-PE" sz="1800" b="1" i="1" dirty="0" smtClean="0">
                <a:solidFill>
                  <a:schemeClr val="tx1"/>
                </a:solidFill>
              </a:rPr>
              <a:t>Medir la glucosa otra vez 2 horas después</a:t>
            </a:r>
            <a:br>
              <a:rPr lang="es-PE" sz="1800" b="1" i="1" dirty="0" smtClean="0">
                <a:solidFill>
                  <a:schemeClr val="tx1"/>
                </a:solidFill>
              </a:rPr>
            </a:br>
            <a:r>
              <a:rPr lang="es-PE" sz="1800" b="1" i="1" dirty="0" smtClean="0">
                <a:solidFill>
                  <a:schemeClr val="tx1"/>
                </a:solidFill>
              </a:rPr>
              <a:t>repetir el protocolo anterior </a:t>
            </a:r>
            <a:br>
              <a:rPr lang="es-PE" sz="1800" b="1" i="1" dirty="0" smtClean="0">
                <a:solidFill>
                  <a:schemeClr val="tx1"/>
                </a:solidFill>
              </a:rPr>
            </a:br>
            <a:r>
              <a:rPr lang="es-PE" sz="2000" b="1" i="1" u="sng" dirty="0" smtClean="0">
                <a:solidFill>
                  <a:schemeClr val="accent3"/>
                </a:solidFill>
              </a:rPr>
              <a:t>Nunca te acuestes a dormir </a:t>
            </a:r>
            <a:r>
              <a:rPr lang="es-PE" sz="2000" b="1" i="1" u="sng" dirty="0" err="1" smtClean="0">
                <a:solidFill>
                  <a:schemeClr val="accent3"/>
                </a:solidFill>
              </a:rPr>
              <a:t>despues</a:t>
            </a:r>
            <a:r>
              <a:rPr lang="es-PE" sz="2000" b="1" i="1" u="sng" dirty="0" smtClean="0">
                <a:solidFill>
                  <a:schemeClr val="accent3"/>
                </a:solidFill>
              </a:rPr>
              <a:t> de haber usado insulina </a:t>
            </a:r>
            <a:r>
              <a:rPr lang="es-PE" sz="2000" b="1" i="1" u="sng" dirty="0" err="1" smtClean="0">
                <a:solidFill>
                  <a:schemeClr val="accent3"/>
                </a:solidFill>
              </a:rPr>
              <a:t>rapida</a:t>
            </a:r>
            <a:r>
              <a:rPr lang="es-PE" sz="2000" b="1" i="1" u="sng" dirty="0" smtClean="0">
                <a:solidFill>
                  <a:schemeClr val="accent3"/>
                </a:solidFill>
              </a:rPr>
              <a:t/>
            </a:r>
            <a:br>
              <a:rPr lang="es-PE" sz="2000" b="1" i="1" u="sng" dirty="0" smtClean="0">
                <a:solidFill>
                  <a:schemeClr val="accent3"/>
                </a:solidFill>
              </a:rPr>
            </a:br>
            <a:r>
              <a:rPr lang="es-PE" sz="2000" b="1" i="1" u="sng" dirty="0" smtClean="0">
                <a:solidFill>
                  <a:schemeClr val="accent3"/>
                </a:solidFill>
              </a:rPr>
              <a:t>espera por lo menos 6 horas a que tu glucosa se </a:t>
            </a:r>
            <a:r>
              <a:rPr lang="es-PE" sz="2000" b="1" i="1" u="sng" dirty="0" err="1" smtClean="0">
                <a:solidFill>
                  <a:schemeClr val="accent3"/>
                </a:solidFill>
              </a:rPr>
              <a:t>estabilize</a:t>
            </a:r>
            <a:r>
              <a:rPr lang="es-PE" sz="2000" b="1" i="1" u="sng" dirty="0" smtClean="0">
                <a:solidFill>
                  <a:schemeClr val="accent3"/>
                </a:solidFill>
              </a:rPr>
              <a:t/>
            </a:r>
            <a:br>
              <a:rPr lang="es-PE" sz="2000" b="1" i="1" u="sng" dirty="0" smtClean="0">
                <a:solidFill>
                  <a:schemeClr val="accent3"/>
                </a:solidFill>
              </a:rPr>
            </a:br>
            <a:r>
              <a:rPr lang="es-PE" sz="2000" b="1" i="1" u="sng" dirty="0" smtClean="0">
                <a:solidFill>
                  <a:schemeClr val="tx1"/>
                </a:solidFill>
              </a:rPr>
              <a:t/>
            </a:r>
            <a:br>
              <a:rPr lang="es-PE" sz="2000" b="1" i="1" u="sng" dirty="0" smtClean="0">
                <a:solidFill>
                  <a:schemeClr val="tx1"/>
                </a:solidFill>
              </a:rPr>
            </a:br>
            <a:r>
              <a:rPr lang="en-US" sz="2000" b="1" i="1" u="sng" dirty="0" smtClean="0">
                <a:solidFill>
                  <a:schemeClr val="tx1"/>
                </a:solidFill>
              </a:rPr>
              <a:t/>
            </a:r>
            <a:br>
              <a:rPr lang="en-US" sz="2000" b="1" i="1" u="sng" dirty="0" smtClean="0">
                <a:solidFill>
                  <a:schemeClr val="tx1"/>
                </a:solidFill>
              </a:rPr>
            </a:br>
            <a:r>
              <a:rPr lang="en-US" sz="2000" b="1" i="1" u="sng" dirty="0" smtClean="0">
                <a:solidFill>
                  <a:schemeClr val="tx1"/>
                </a:solidFill>
              </a:rPr>
              <a:t/>
            </a:r>
            <a:br>
              <a:rPr lang="en-US" sz="2000" b="1" i="1" u="sng" dirty="0" smtClean="0">
                <a:solidFill>
                  <a:schemeClr val="tx1"/>
                </a:solidFill>
              </a:rPr>
            </a:br>
            <a:r>
              <a:rPr lang="en-US" sz="2000" b="1" i="1" u="sng" dirty="0" smtClean="0">
                <a:solidFill>
                  <a:schemeClr val="tx1"/>
                </a:solidFill>
              </a:rPr>
              <a:t/>
            </a:r>
            <a:br>
              <a:rPr lang="en-US" sz="2000" b="1" i="1" u="sng" dirty="0" smtClean="0">
                <a:solidFill>
                  <a:schemeClr val="tx1"/>
                </a:solidFill>
              </a:rPr>
            </a:br>
            <a:r>
              <a:rPr lang="en-US" sz="2000" b="1" i="1" u="sng" dirty="0" smtClean="0">
                <a:solidFill>
                  <a:schemeClr val="accent3"/>
                </a:solidFill>
              </a:rPr>
              <a:t/>
            </a:r>
            <a:br>
              <a:rPr lang="en-US" sz="2000" b="1" i="1" u="sng" dirty="0" smtClean="0">
                <a:solidFill>
                  <a:schemeClr val="accent3"/>
                </a:solidFill>
              </a:rPr>
            </a:br>
            <a:endParaRPr lang="en-US" b="1" i="1" u="sng" dirty="0">
              <a:solidFill>
                <a:schemeClr val="accent3"/>
              </a:solidFill>
            </a:endParaRPr>
          </a:p>
        </p:txBody>
      </p:sp>
    </p:spTree>
    <p:extLst>
      <p:ext uri="{BB962C8B-B14F-4D97-AF65-F5344CB8AC3E}">
        <p14:creationId xmlns:p14="http://schemas.microsoft.com/office/powerpoint/2010/main" val="95989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Insulina</a:t>
            </a:r>
            <a:r>
              <a:rPr lang="en-US" b="1" i="1" dirty="0" smtClean="0"/>
              <a:t> </a:t>
            </a:r>
            <a:r>
              <a:rPr lang="en-US" b="1" i="1" dirty="0" err="1" smtClean="0"/>
              <a:t>Rapida</a:t>
            </a:r>
            <a:r>
              <a:rPr lang="en-US" b="1" i="1" dirty="0" smtClean="0"/>
              <a:t> Pre </a:t>
            </a:r>
            <a:r>
              <a:rPr lang="en-US" b="1" i="1" dirty="0" err="1" smtClean="0"/>
              <a:t>Entreno</a:t>
            </a:r>
            <a:endParaRPr lang="en-US" b="1" i="1" dirty="0"/>
          </a:p>
        </p:txBody>
      </p:sp>
      <p:sp>
        <p:nvSpPr>
          <p:cNvPr id="3" name="Content Placeholder 2"/>
          <p:cNvSpPr>
            <a:spLocks noGrp="1"/>
          </p:cNvSpPr>
          <p:nvPr>
            <p:ph idx="1"/>
          </p:nvPr>
        </p:nvSpPr>
        <p:spPr>
          <a:xfrm>
            <a:off x="646112" y="1519312"/>
            <a:ext cx="10298554" cy="4729088"/>
          </a:xfrm>
        </p:spPr>
        <p:txBody>
          <a:bodyPr>
            <a:normAutofit fontScale="92500" lnSpcReduction="20000"/>
          </a:bodyPr>
          <a:lstStyle/>
          <a:p>
            <a:r>
              <a:rPr lang="en-US" b="1" dirty="0" smtClean="0"/>
              <a:t>1 hora antes de </a:t>
            </a:r>
            <a:r>
              <a:rPr lang="en-US" b="1" dirty="0" err="1" smtClean="0"/>
              <a:t>entrenar</a:t>
            </a:r>
            <a:r>
              <a:rPr lang="en-US" b="1" dirty="0" smtClean="0"/>
              <a:t> comer 200 </a:t>
            </a:r>
            <a:r>
              <a:rPr lang="en-US" b="1" dirty="0" err="1" smtClean="0"/>
              <a:t>gramos</a:t>
            </a:r>
            <a:r>
              <a:rPr lang="en-US" b="1" dirty="0" smtClean="0"/>
              <a:t> de </a:t>
            </a:r>
            <a:r>
              <a:rPr lang="en-US" b="1" dirty="0" err="1" smtClean="0"/>
              <a:t>carbohidrato</a:t>
            </a:r>
            <a:r>
              <a:rPr lang="en-US" b="1" dirty="0" smtClean="0"/>
              <a:t> mas 40 gr de </a:t>
            </a:r>
            <a:r>
              <a:rPr lang="en-US" b="1" dirty="0" err="1" smtClean="0"/>
              <a:t>proteina</a:t>
            </a:r>
            <a:endParaRPr lang="en-US" b="1" dirty="0" smtClean="0"/>
          </a:p>
          <a:p>
            <a:r>
              <a:rPr lang="en-US" b="1" dirty="0" err="1" smtClean="0"/>
              <a:t>Medir</a:t>
            </a:r>
            <a:r>
              <a:rPr lang="en-US" b="1" dirty="0" smtClean="0"/>
              <a:t> glucose </a:t>
            </a:r>
            <a:r>
              <a:rPr lang="en-US" b="1" dirty="0" err="1" smtClean="0"/>
              <a:t>en</a:t>
            </a:r>
            <a:r>
              <a:rPr lang="en-US" b="1" dirty="0" smtClean="0"/>
              <a:t> </a:t>
            </a:r>
            <a:r>
              <a:rPr lang="en-US" b="1" dirty="0" err="1" smtClean="0"/>
              <a:t>sangre</a:t>
            </a:r>
            <a:r>
              <a:rPr lang="en-US" b="1" dirty="0" smtClean="0"/>
              <a:t> 1 hora </a:t>
            </a:r>
            <a:r>
              <a:rPr lang="en-US" b="1" dirty="0" err="1" smtClean="0"/>
              <a:t>despues</a:t>
            </a:r>
            <a:r>
              <a:rPr lang="en-US" b="1" dirty="0" smtClean="0"/>
              <a:t> de comer. </a:t>
            </a:r>
          </a:p>
          <a:p>
            <a:r>
              <a:rPr lang="en-US" b="1" dirty="0" smtClean="0"/>
              <a:t>Si </a:t>
            </a:r>
            <a:r>
              <a:rPr lang="en-US" b="1" dirty="0" err="1" smtClean="0"/>
              <a:t>esta</a:t>
            </a:r>
            <a:r>
              <a:rPr lang="en-US" b="1" dirty="0" smtClean="0"/>
              <a:t> </a:t>
            </a:r>
            <a:r>
              <a:rPr lang="en-US" b="1" dirty="0" err="1" smtClean="0"/>
              <a:t>arriba</a:t>
            </a:r>
            <a:r>
              <a:rPr lang="en-US" b="1" dirty="0" smtClean="0"/>
              <a:t> de </a:t>
            </a:r>
            <a:r>
              <a:rPr lang="en-US" b="1" dirty="0" err="1" smtClean="0"/>
              <a:t>los</a:t>
            </a:r>
            <a:r>
              <a:rPr lang="en-US" b="1" dirty="0" smtClean="0"/>
              <a:t> 100 mg/dl:</a:t>
            </a:r>
          </a:p>
          <a:p>
            <a:pPr lvl="1"/>
            <a:r>
              <a:rPr lang="es-PE" b="1" dirty="0" smtClean="0"/>
              <a:t>1 </a:t>
            </a:r>
            <a:r>
              <a:rPr lang="es-PE" b="1" dirty="0"/>
              <a:t>UI x cada 20 mg/dl de glucosa arriba de 100mg/dl</a:t>
            </a:r>
            <a:br>
              <a:rPr lang="es-PE" b="1" dirty="0"/>
            </a:br>
            <a:r>
              <a:rPr lang="es-PE" b="1" dirty="0"/>
              <a:t>Por ejemplo:</a:t>
            </a:r>
            <a:br>
              <a:rPr lang="es-PE" b="1" dirty="0"/>
            </a:br>
            <a:r>
              <a:rPr lang="es-PE" b="1" dirty="0" smtClean="0"/>
              <a:t>tu </a:t>
            </a:r>
            <a:r>
              <a:rPr lang="es-PE" b="1" dirty="0"/>
              <a:t>glucosa esta en </a:t>
            </a:r>
            <a:r>
              <a:rPr lang="es-PE" b="1" dirty="0" smtClean="0"/>
              <a:t>140mg/dl. </a:t>
            </a:r>
            <a:r>
              <a:rPr lang="es-PE" b="1" dirty="0"/>
              <a:t>E</a:t>
            </a:r>
            <a:r>
              <a:rPr lang="es-PE" b="1" dirty="0" smtClean="0"/>
              <a:t>stas </a:t>
            </a:r>
            <a:r>
              <a:rPr lang="es-PE" b="1" dirty="0"/>
              <a:t>40 mg/dl arriba de 100mg/dl</a:t>
            </a:r>
            <a:br>
              <a:rPr lang="es-PE" b="1" dirty="0"/>
            </a:br>
            <a:r>
              <a:rPr lang="es-PE" b="1" dirty="0"/>
              <a:t>necesitas 2 </a:t>
            </a:r>
            <a:r>
              <a:rPr lang="es-PE" b="1" dirty="0" smtClean="0"/>
              <a:t>UI</a:t>
            </a:r>
          </a:p>
          <a:p>
            <a:pPr lvl="1"/>
            <a:r>
              <a:rPr lang="es-PE" b="1" dirty="0" smtClean="0"/>
              <a:t>1UI x cada 20 gr de carbohidrato seco. Comiste 200 gr. Necesitas 10UI</a:t>
            </a:r>
          </a:p>
          <a:p>
            <a:pPr lvl="1"/>
            <a:r>
              <a:rPr lang="es-PE" b="1" dirty="0" smtClean="0"/>
              <a:t>En total necesitas 12 UI</a:t>
            </a:r>
          </a:p>
          <a:p>
            <a:r>
              <a:rPr lang="es-PE" b="1" dirty="0" smtClean="0"/>
              <a:t>Si tu glucosa en sangre esta por debajo de 100 mg/dl, </a:t>
            </a:r>
            <a:r>
              <a:rPr lang="es-PE" b="1" dirty="0" smtClean="0">
                <a:solidFill>
                  <a:schemeClr val="accent3"/>
                </a:solidFill>
              </a:rPr>
              <a:t>NO USAR INSULINA</a:t>
            </a:r>
          </a:p>
          <a:p>
            <a:pPr marL="0" indent="0" algn="ctr">
              <a:buNone/>
            </a:pPr>
            <a:r>
              <a:rPr lang="es-PE" b="1" i="1" dirty="0" smtClean="0">
                <a:solidFill>
                  <a:srgbClr val="FFC000"/>
                </a:solidFill>
              </a:rPr>
              <a:t>Es el método mas peligroso. El riesgo de hipoglucemia durante el entrenamiento es muy elevado. </a:t>
            </a:r>
          </a:p>
          <a:p>
            <a:pPr marL="0" indent="0" algn="ctr">
              <a:buNone/>
            </a:pPr>
            <a:r>
              <a:rPr lang="es-PE" b="1" i="1" dirty="0" smtClean="0">
                <a:solidFill>
                  <a:srgbClr val="FFC000"/>
                </a:solidFill>
              </a:rPr>
              <a:t>Se toma una mezcla liquida de 150gr CHO + 30 gr BCAA durante el entreno</a:t>
            </a:r>
          </a:p>
          <a:p>
            <a:pPr marL="0" indent="0" algn="ctr">
              <a:buNone/>
            </a:pPr>
            <a:r>
              <a:rPr lang="es-PE" b="1" i="1" dirty="0" smtClean="0">
                <a:solidFill>
                  <a:srgbClr val="FFC000"/>
                </a:solidFill>
              </a:rPr>
              <a:t>150 gr de CHO equivale a 5 botellas de </a:t>
            </a:r>
            <a:r>
              <a:rPr lang="es-PE" b="1" i="1" dirty="0" err="1" smtClean="0">
                <a:solidFill>
                  <a:srgbClr val="FFC000"/>
                </a:solidFill>
              </a:rPr>
              <a:t>Gatorade</a:t>
            </a:r>
            <a:r>
              <a:rPr lang="es-PE" b="1" i="1" smtClean="0">
                <a:solidFill>
                  <a:srgbClr val="FFC000"/>
                </a:solidFill>
              </a:rPr>
              <a:t> de 600ml</a:t>
            </a:r>
            <a:r>
              <a:rPr lang="es-PE" b="1" i="1" dirty="0">
                <a:solidFill>
                  <a:srgbClr val="FFC000"/>
                </a:solidFill>
              </a:rPr>
              <a:t/>
            </a:r>
            <a:br>
              <a:rPr lang="es-PE" b="1" i="1" dirty="0">
                <a:solidFill>
                  <a:srgbClr val="FFC000"/>
                </a:solidFill>
              </a:rPr>
            </a:br>
            <a:endParaRPr lang="en-US" b="1" i="1" dirty="0" smtClean="0">
              <a:solidFill>
                <a:srgbClr val="FFC000"/>
              </a:solidFill>
            </a:endParaRPr>
          </a:p>
          <a:p>
            <a:endParaRPr lang="en-US" dirty="0"/>
          </a:p>
        </p:txBody>
      </p:sp>
    </p:spTree>
    <p:extLst>
      <p:ext uri="{BB962C8B-B14F-4D97-AF65-F5344CB8AC3E}">
        <p14:creationId xmlns:p14="http://schemas.microsoft.com/office/powerpoint/2010/main" val="24633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0656" y="0"/>
            <a:ext cx="9213272" cy="6747163"/>
          </a:xfrm>
        </p:spPr>
      </p:pic>
    </p:spTree>
    <p:extLst>
      <p:ext uri="{BB962C8B-B14F-4D97-AF65-F5344CB8AC3E}">
        <p14:creationId xmlns:p14="http://schemas.microsoft.com/office/powerpoint/2010/main" val="170173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Nunca</a:t>
            </a:r>
            <a:r>
              <a:rPr lang="en-US" dirty="0" smtClean="0"/>
              <a:t> uses </a:t>
            </a:r>
            <a:r>
              <a:rPr lang="en-US" dirty="0" err="1" smtClean="0"/>
              <a:t>Metformina</a:t>
            </a:r>
            <a:endParaRPr lang="en-US" dirty="0"/>
          </a:p>
        </p:txBody>
      </p:sp>
      <p:sp>
        <p:nvSpPr>
          <p:cNvPr id="3" name="Content Placeholder 2"/>
          <p:cNvSpPr>
            <a:spLocks noGrp="1"/>
          </p:cNvSpPr>
          <p:nvPr>
            <p:ph idx="1"/>
          </p:nvPr>
        </p:nvSpPr>
        <p:spPr/>
        <p:txBody>
          <a:bodyPr/>
          <a:lstStyle/>
          <a:p>
            <a:r>
              <a:rPr lang="es-PE" b="1" dirty="0" smtClean="0"/>
              <a:t>Inhibe IGF1</a:t>
            </a:r>
          </a:p>
          <a:p>
            <a:r>
              <a:rPr lang="es-PE" b="1" dirty="0" smtClean="0"/>
              <a:t>Fallo renal</a:t>
            </a:r>
          </a:p>
          <a:p>
            <a:r>
              <a:rPr lang="es-PE" b="1" dirty="0" smtClean="0"/>
              <a:t>Fallo hepático</a:t>
            </a:r>
          </a:p>
          <a:p>
            <a:r>
              <a:rPr lang="es-PE" b="1" dirty="0" smtClean="0"/>
              <a:t>Suprime tu apetito</a:t>
            </a:r>
          </a:p>
          <a:p>
            <a:r>
              <a:rPr lang="es-PE" b="1" dirty="0" smtClean="0"/>
              <a:t>Mata las bacterias buenas en el colon</a:t>
            </a:r>
          </a:p>
          <a:p>
            <a:r>
              <a:rPr lang="es-PE" b="1" dirty="0" smtClean="0"/>
              <a:t>Destruye tu Sistema inmunológico</a:t>
            </a:r>
          </a:p>
          <a:p>
            <a:r>
              <a:rPr lang="es-PE" b="1" dirty="0" smtClean="0"/>
              <a:t>Inhibe B12 (anemia)</a:t>
            </a:r>
          </a:p>
          <a:p>
            <a:pPr marL="0" indent="0">
              <a:buNone/>
            </a:pPr>
            <a:endParaRPr lang="en-US" dirty="0"/>
          </a:p>
        </p:txBody>
      </p:sp>
    </p:spTree>
    <p:extLst>
      <p:ext uri="{BB962C8B-B14F-4D97-AF65-F5344CB8AC3E}">
        <p14:creationId xmlns:p14="http://schemas.microsoft.com/office/powerpoint/2010/main" val="55994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Suplementos</a:t>
            </a:r>
            <a:r>
              <a:rPr lang="en-US" dirty="0" smtClean="0"/>
              <a:t> a </a:t>
            </a:r>
            <a:r>
              <a:rPr lang="en-US" dirty="0" err="1" smtClean="0"/>
              <a:t>usar</a:t>
            </a:r>
            <a:r>
              <a:rPr lang="en-US" dirty="0" smtClean="0"/>
              <a:t> con </a:t>
            </a:r>
            <a:r>
              <a:rPr lang="en-US" dirty="0" err="1" smtClean="0"/>
              <a:t>insulina</a:t>
            </a:r>
            <a:endParaRPr lang="en-US" dirty="0"/>
          </a:p>
        </p:txBody>
      </p:sp>
      <p:sp>
        <p:nvSpPr>
          <p:cNvPr id="3" name="Content Placeholder 2"/>
          <p:cNvSpPr>
            <a:spLocks noGrp="1"/>
          </p:cNvSpPr>
          <p:nvPr>
            <p:ph idx="1"/>
          </p:nvPr>
        </p:nvSpPr>
        <p:spPr/>
        <p:txBody>
          <a:bodyPr/>
          <a:lstStyle/>
          <a:p>
            <a:r>
              <a:rPr lang="es-PE" b="1" dirty="0" smtClean="0"/>
              <a:t>Es indispensable aumentar tu sensibilidad a la insulina</a:t>
            </a:r>
          </a:p>
          <a:p>
            <a:r>
              <a:rPr lang="es-PE" b="1" dirty="0" smtClean="0"/>
              <a:t>Poner canela en polvo a cada comida</a:t>
            </a:r>
          </a:p>
          <a:p>
            <a:r>
              <a:rPr lang="es-PE" b="1" dirty="0" smtClean="0"/>
              <a:t>Tomar te de canela</a:t>
            </a:r>
          </a:p>
          <a:p>
            <a:r>
              <a:rPr lang="es-PE" b="1" dirty="0" smtClean="0"/>
              <a:t>Comer kion</a:t>
            </a:r>
          </a:p>
          <a:p>
            <a:r>
              <a:rPr lang="es-PE" b="1" dirty="0" smtClean="0"/>
              <a:t>Comer ajos</a:t>
            </a:r>
          </a:p>
          <a:p>
            <a:r>
              <a:rPr lang="es-PE" b="1" dirty="0" smtClean="0"/>
              <a:t>Hoja </a:t>
            </a:r>
            <a:r>
              <a:rPr lang="es-PE" b="1" smtClean="0"/>
              <a:t>de coca</a:t>
            </a:r>
            <a:endParaRPr lang="es-PE" b="1" dirty="0" smtClean="0"/>
          </a:p>
          <a:p>
            <a:r>
              <a:rPr lang="es-PE" b="1" dirty="0" smtClean="0"/>
              <a:t>Usar </a:t>
            </a:r>
            <a:r>
              <a:rPr lang="es-PE" b="1" dirty="0" err="1" smtClean="0"/>
              <a:t>picolinato</a:t>
            </a:r>
            <a:r>
              <a:rPr lang="es-PE" b="1" dirty="0" smtClean="0"/>
              <a:t> de cromo 200 </a:t>
            </a:r>
            <a:r>
              <a:rPr lang="es-PE" b="1" dirty="0" err="1" smtClean="0"/>
              <a:t>mcg</a:t>
            </a:r>
            <a:r>
              <a:rPr lang="es-PE" b="1" dirty="0" smtClean="0"/>
              <a:t> al día</a:t>
            </a:r>
            <a:endParaRPr lang="es-PE" b="1" dirty="0"/>
          </a:p>
        </p:txBody>
      </p:sp>
    </p:spTree>
    <p:extLst>
      <p:ext uri="{BB962C8B-B14F-4D97-AF65-F5344CB8AC3E}">
        <p14:creationId xmlns:p14="http://schemas.microsoft.com/office/powerpoint/2010/main" val="116312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Como </a:t>
            </a:r>
            <a:r>
              <a:rPr lang="en-US" dirty="0" err="1" smtClean="0"/>
              <a:t>entrenar</a:t>
            </a:r>
            <a:r>
              <a:rPr lang="en-US" dirty="0" smtClean="0"/>
              <a:t> con </a:t>
            </a:r>
            <a:r>
              <a:rPr lang="en-US" dirty="0" err="1" smtClean="0"/>
              <a:t>insulina</a:t>
            </a:r>
            <a:endParaRPr lang="en-US" dirty="0"/>
          </a:p>
        </p:txBody>
      </p:sp>
      <p:sp>
        <p:nvSpPr>
          <p:cNvPr id="3" name="Content Placeholder 2"/>
          <p:cNvSpPr>
            <a:spLocks noGrp="1"/>
          </p:cNvSpPr>
          <p:nvPr>
            <p:ph idx="1"/>
          </p:nvPr>
        </p:nvSpPr>
        <p:spPr/>
        <p:txBody>
          <a:bodyPr/>
          <a:lstStyle/>
          <a:p>
            <a:r>
              <a:rPr lang="es-PE" b="1" dirty="0" smtClean="0"/>
              <a:t>Hay que eliminar todo el glucógeno del musculo para que la</a:t>
            </a:r>
          </a:p>
          <a:p>
            <a:r>
              <a:rPr lang="es-PE" b="1" dirty="0" smtClean="0"/>
              <a:t>Insulina produzca una sobrecompensación</a:t>
            </a:r>
          </a:p>
          <a:p>
            <a:r>
              <a:rPr lang="es-PE" b="1" dirty="0" smtClean="0"/>
              <a:t>Altas repeticiones</a:t>
            </a:r>
          </a:p>
          <a:p>
            <a:r>
              <a:rPr lang="es-PE" b="1" dirty="0" smtClean="0"/>
              <a:t>Muchas series</a:t>
            </a:r>
          </a:p>
          <a:p>
            <a:r>
              <a:rPr lang="es-PE" b="1" dirty="0" smtClean="0"/>
              <a:t>Series gigantes</a:t>
            </a:r>
          </a:p>
          <a:p>
            <a:r>
              <a:rPr lang="es-PE" b="1" dirty="0" smtClean="0"/>
              <a:t>Series ascendentes</a:t>
            </a:r>
          </a:p>
          <a:p>
            <a:r>
              <a:rPr lang="es-PE" b="1" dirty="0" smtClean="0"/>
              <a:t>Series descendentes</a:t>
            </a:r>
          </a:p>
          <a:p>
            <a:r>
              <a:rPr lang="es-PE" b="1" dirty="0" smtClean="0"/>
              <a:t>Entrenamientos que pueden durar hasta 3 horas y hasta 60 series por musculo</a:t>
            </a:r>
          </a:p>
          <a:p>
            <a:pPr marL="0" indent="0">
              <a:buNone/>
            </a:pPr>
            <a:endParaRPr lang="en-US" dirty="0" smtClean="0"/>
          </a:p>
          <a:p>
            <a:endParaRPr lang="en-US" dirty="0"/>
          </a:p>
        </p:txBody>
      </p:sp>
    </p:spTree>
    <p:extLst>
      <p:ext uri="{BB962C8B-B14F-4D97-AF65-F5344CB8AC3E}">
        <p14:creationId xmlns:p14="http://schemas.microsoft.com/office/powerpoint/2010/main" val="381829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Referencias</a:t>
            </a:r>
            <a:endParaRPr lang="en-US" dirty="0"/>
          </a:p>
        </p:txBody>
      </p:sp>
      <p:sp>
        <p:nvSpPr>
          <p:cNvPr id="3" name="Content Placeholder 2"/>
          <p:cNvSpPr>
            <a:spLocks noGrp="1"/>
          </p:cNvSpPr>
          <p:nvPr>
            <p:ph idx="1"/>
          </p:nvPr>
        </p:nvSpPr>
        <p:spPr>
          <a:xfrm>
            <a:off x="787792" y="1378634"/>
            <a:ext cx="9875520" cy="4869765"/>
          </a:xfrm>
        </p:spPr>
        <p:txBody>
          <a:bodyPr>
            <a:normAutofit fontScale="85000" lnSpcReduction="10000"/>
          </a:bodyPr>
          <a:lstStyle/>
          <a:p>
            <a:r>
              <a:rPr lang="en-US" dirty="0" smtClean="0"/>
              <a:t>Fujita S, Rasmussen B, Cardenas J, Grady J, </a:t>
            </a:r>
            <a:r>
              <a:rPr lang="en-US" dirty="0" err="1" smtClean="0"/>
              <a:t>Volpi</a:t>
            </a:r>
            <a:r>
              <a:rPr lang="en-US" dirty="0" smtClean="0"/>
              <a:t> E. Effect of insulin in human skeletal muscle protein synthesis is modulated by insulin-induced changes in muscle blood flow and amino acid availability. Am J </a:t>
            </a:r>
            <a:r>
              <a:rPr lang="en-US" dirty="0" err="1" smtClean="0"/>
              <a:t>Physiol</a:t>
            </a:r>
            <a:r>
              <a:rPr lang="en-US" dirty="0" smtClean="0"/>
              <a:t> </a:t>
            </a:r>
            <a:r>
              <a:rPr lang="en-US" dirty="0" err="1" smtClean="0"/>
              <a:t>Endocrinol</a:t>
            </a:r>
            <a:r>
              <a:rPr lang="en-US" dirty="0" smtClean="0"/>
              <a:t> </a:t>
            </a:r>
            <a:r>
              <a:rPr lang="en-US" dirty="0" err="1" smtClean="0"/>
              <a:t>Metab</a:t>
            </a:r>
            <a:r>
              <a:rPr lang="en-US" dirty="0" smtClean="0"/>
              <a:t>. 2006; 291(4):E745-E754.</a:t>
            </a:r>
          </a:p>
          <a:p>
            <a:r>
              <a:rPr lang="en-US" dirty="0" err="1" smtClean="0"/>
              <a:t>Trommelen</a:t>
            </a:r>
            <a:r>
              <a:rPr lang="en-US" dirty="0" smtClean="0"/>
              <a:t> J, </a:t>
            </a:r>
            <a:r>
              <a:rPr lang="en-US" dirty="0" err="1" smtClean="0"/>
              <a:t>Groen</a:t>
            </a:r>
            <a:r>
              <a:rPr lang="en-US" dirty="0" smtClean="0"/>
              <a:t> B, Hamer H, de Groot L, van Loon L. Exogenous insulin does not increase muscle protein synthesis rate when administered systemically: a systemic review. European Journal of Endocrinology. 2015; 173: R25-R34.</a:t>
            </a:r>
          </a:p>
          <a:p>
            <a:r>
              <a:rPr lang="en-US" dirty="0" err="1" smtClean="0"/>
              <a:t>Ip</a:t>
            </a:r>
            <a:r>
              <a:rPr lang="en-US" dirty="0" smtClean="0"/>
              <a:t> E, Barnett M, </a:t>
            </a:r>
            <a:r>
              <a:rPr lang="en-US" dirty="0" err="1" smtClean="0"/>
              <a:t>Tenerowicz</a:t>
            </a:r>
            <a:r>
              <a:rPr lang="en-US" dirty="0" smtClean="0"/>
              <a:t> M, Perry P. Weightlifting’s risky new trend: a case series of 41 insulin users. Current Sports Medicine Reports. 2012; 11(4): 176-179.</a:t>
            </a:r>
          </a:p>
          <a:p>
            <a:r>
              <a:rPr lang="en-US" dirty="0" smtClean="0"/>
              <a:t>Abdulla H, Smith K, Atherton  P, Idris I. Role of insulin in the regulation of human skeletal muscle protein synthesis and breakdown: a systematic review and meta-analysis. </a:t>
            </a:r>
            <a:r>
              <a:rPr lang="en-US" dirty="0" err="1" smtClean="0"/>
              <a:t>Diabetologia</a:t>
            </a:r>
            <a:r>
              <a:rPr lang="en-US" dirty="0" smtClean="0"/>
              <a:t>. 2016; 59: 44-55.</a:t>
            </a:r>
          </a:p>
          <a:p>
            <a:r>
              <a:rPr lang="en-US" dirty="0" smtClean="0"/>
              <a:t>Evans P, Lynch R. Insulin as a drug of abuse in bodybuilding. Br J Sports Med. 2003; 37: 356-357.</a:t>
            </a:r>
          </a:p>
          <a:p>
            <a:r>
              <a:rPr lang="en-US" dirty="0" smtClean="0"/>
              <a:t>Chow L, Albright R, Bigelow M, </a:t>
            </a:r>
            <a:r>
              <a:rPr lang="en-US" dirty="0" err="1" smtClean="0"/>
              <a:t>Toffolo</a:t>
            </a:r>
            <a:r>
              <a:rPr lang="en-US" dirty="0" smtClean="0"/>
              <a:t> G, </a:t>
            </a:r>
            <a:r>
              <a:rPr lang="en-US" dirty="0" err="1" smtClean="0"/>
              <a:t>Cobelli</a:t>
            </a:r>
            <a:r>
              <a:rPr lang="en-US" dirty="0" smtClean="0"/>
              <a:t> C, Nair K. Mechanism of insulin’s anabolic effect on muscle: measurements of muscle protein synthesis and breakdown using aminoacyl-</a:t>
            </a:r>
            <a:r>
              <a:rPr lang="en-US" dirty="0" err="1" smtClean="0"/>
              <a:t>tRNA</a:t>
            </a:r>
            <a:r>
              <a:rPr lang="en-US" dirty="0" smtClean="0"/>
              <a:t> and other surrogate measures. Am J </a:t>
            </a:r>
            <a:r>
              <a:rPr lang="en-US" dirty="0" err="1" smtClean="0"/>
              <a:t>Physiol</a:t>
            </a:r>
            <a:r>
              <a:rPr lang="en-US" dirty="0" smtClean="0"/>
              <a:t> </a:t>
            </a:r>
            <a:r>
              <a:rPr lang="en-US" dirty="0" err="1" smtClean="0"/>
              <a:t>Endocrinol</a:t>
            </a:r>
            <a:r>
              <a:rPr lang="en-US" dirty="0" smtClean="0"/>
              <a:t> </a:t>
            </a:r>
            <a:r>
              <a:rPr lang="en-US" dirty="0" err="1" smtClean="0"/>
              <a:t>Metab</a:t>
            </a:r>
            <a:r>
              <a:rPr lang="en-US" dirty="0" smtClean="0"/>
              <a:t>. 2006; 291:E729-E736.    </a:t>
            </a:r>
            <a:endParaRPr lang="en-US" dirty="0"/>
          </a:p>
        </p:txBody>
      </p:sp>
    </p:spTree>
    <p:extLst>
      <p:ext uri="{BB962C8B-B14F-4D97-AF65-F5344CB8AC3E}">
        <p14:creationId xmlns:p14="http://schemas.microsoft.com/office/powerpoint/2010/main" val="291499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1104293" y="1415609"/>
            <a:ext cx="8946541" cy="4195481"/>
          </a:xfrm>
        </p:spPr>
        <p:txBody>
          <a:bodyPr>
            <a:normAutofit fontScale="92500" lnSpcReduction="20000"/>
          </a:bodyPr>
          <a:lstStyle/>
          <a:p>
            <a:pPr marL="0" indent="0">
              <a:buNone/>
            </a:pPr>
            <a:endParaRPr lang="en-US" dirty="0"/>
          </a:p>
          <a:p>
            <a:pPr marL="0" lvl="0" indent="0">
              <a:buNone/>
            </a:pPr>
            <a:r>
              <a:rPr lang="es-PE" b="1" dirty="0"/>
              <a:t>El uso de insulina exógena se ha extendido en el deporte siendo ya la primera causa de muerte y discapacidad entre atletas amateurs y profesionales </a:t>
            </a:r>
            <a:endParaRPr lang="es-PE" b="1" dirty="0" smtClean="0"/>
          </a:p>
          <a:p>
            <a:pPr marL="0" lvl="0" indent="0">
              <a:buNone/>
            </a:pPr>
            <a:endParaRPr lang="en-US" b="1" dirty="0"/>
          </a:p>
          <a:p>
            <a:pPr marL="0" indent="0">
              <a:buNone/>
            </a:pPr>
            <a:r>
              <a:rPr lang="es-PE" b="1" dirty="0"/>
              <a:t>Objetivos:</a:t>
            </a:r>
            <a:endParaRPr lang="en-US" b="1" dirty="0"/>
          </a:p>
          <a:p>
            <a:pPr lvl="0"/>
            <a:r>
              <a:rPr lang="es-PE" b="1" dirty="0"/>
              <a:t>Capacitar a los profesionales de la salud, atletas y público en general sobre los peligros del uso de insulina exógena en el deporte</a:t>
            </a:r>
            <a:endParaRPr lang="en-US" b="1" dirty="0"/>
          </a:p>
          <a:p>
            <a:pPr lvl="0"/>
            <a:r>
              <a:rPr lang="es-PE" b="1" dirty="0"/>
              <a:t>Capacitar a los profesionales de la salud y atletas sobre las acciones correctivas inmediatas a tomar en el caso de emergencias causadas por el uso de insulina</a:t>
            </a:r>
            <a:endParaRPr lang="en-US" b="1" dirty="0"/>
          </a:p>
          <a:p>
            <a:pPr lvl="0"/>
            <a:r>
              <a:rPr lang="es-PE" b="1" dirty="0"/>
              <a:t>Informar sobre los protocolos más comunes y los nuevos protocolos usando los análogos de insulina recientemente lanzados al mercado</a:t>
            </a:r>
            <a:endParaRPr lang="en-US" b="1" dirty="0"/>
          </a:p>
          <a:p>
            <a:endParaRPr lang="en-US" dirty="0"/>
          </a:p>
        </p:txBody>
      </p:sp>
    </p:spTree>
    <p:extLst>
      <p:ext uri="{BB962C8B-B14F-4D97-AF65-F5344CB8AC3E}">
        <p14:creationId xmlns:p14="http://schemas.microsoft.com/office/powerpoint/2010/main" val="264791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Temario</a:t>
            </a:r>
            <a:endParaRPr lang="en-US" dirty="0"/>
          </a:p>
        </p:txBody>
      </p:sp>
      <p:sp>
        <p:nvSpPr>
          <p:cNvPr id="3" name="Content Placeholder 2"/>
          <p:cNvSpPr>
            <a:spLocks noGrp="1"/>
          </p:cNvSpPr>
          <p:nvPr>
            <p:ph idx="1"/>
          </p:nvPr>
        </p:nvSpPr>
        <p:spPr>
          <a:xfrm>
            <a:off x="1103312" y="1302328"/>
            <a:ext cx="9412288" cy="4946072"/>
          </a:xfrm>
        </p:spPr>
        <p:txBody>
          <a:bodyPr>
            <a:normAutofit fontScale="85000" lnSpcReduction="20000"/>
          </a:bodyPr>
          <a:lstStyle/>
          <a:p>
            <a:pPr lvl="0"/>
            <a:r>
              <a:rPr lang="es-PE" b="1" dirty="0"/>
              <a:t>Mecanismo de acción: </a:t>
            </a:r>
            <a:endParaRPr lang="en-US" b="1" dirty="0"/>
          </a:p>
          <a:p>
            <a:pPr lvl="1"/>
            <a:r>
              <a:rPr lang="es-PE" b="1" dirty="0"/>
              <a:t>Incremento de la síntesis de proteínas</a:t>
            </a:r>
            <a:endParaRPr lang="en-US" b="1" dirty="0"/>
          </a:p>
          <a:p>
            <a:pPr lvl="1"/>
            <a:r>
              <a:rPr lang="es-PE" b="1" dirty="0"/>
              <a:t>Inhibición del catabolismo proteico</a:t>
            </a:r>
            <a:endParaRPr lang="en-US" b="1" dirty="0"/>
          </a:p>
          <a:p>
            <a:pPr lvl="1"/>
            <a:r>
              <a:rPr lang="es-PE" b="1" dirty="0"/>
              <a:t>Almacenamiento de grasa</a:t>
            </a:r>
            <a:endParaRPr lang="en-US" b="1" dirty="0"/>
          </a:p>
          <a:p>
            <a:pPr lvl="0"/>
            <a:r>
              <a:rPr lang="es-PE" b="1" dirty="0"/>
              <a:t>Efectos secundarios a corto y largo plazo</a:t>
            </a:r>
            <a:endParaRPr lang="en-US" b="1" dirty="0"/>
          </a:p>
          <a:p>
            <a:pPr lvl="0"/>
            <a:r>
              <a:rPr lang="es-PE" b="1" dirty="0"/>
              <a:t>Protocolos: insulina basal, </a:t>
            </a:r>
            <a:r>
              <a:rPr lang="es-PE" b="1" dirty="0" smtClean="0"/>
              <a:t>pre y post entreno, </a:t>
            </a:r>
            <a:r>
              <a:rPr lang="es-PE" b="1" dirty="0"/>
              <a:t>insulina + </a:t>
            </a:r>
            <a:r>
              <a:rPr lang="es-PE" b="1" dirty="0" smtClean="0"/>
              <a:t>GH, insulina en </a:t>
            </a:r>
            <a:r>
              <a:rPr lang="es-PE" b="1" smtClean="0"/>
              <a:t>el día </a:t>
            </a:r>
            <a:r>
              <a:rPr lang="es-PE" b="1" dirty="0" smtClean="0"/>
              <a:t>de competencia</a:t>
            </a:r>
            <a:endParaRPr lang="en-US" b="1" dirty="0"/>
          </a:p>
          <a:p>
            <a:pPr lvl="0"/>
            <a:r>
              <a:rPr lang="es-PE" b="1" dirty="0"/>
              <a:t>Nuevos análogos de insulina en el mercado que han revolucionado el deporte</a:t>
            </a:r>
            <a:endParaRPr lang="en-US" b="1" dirty="0"/>
          </a:p>
          <a:p>
            <a:pPr lvl="0"/>
            <a:r>
              <a:rPr lang="es-PE" b="1" dirty="0"/>
              <a:t>Calculo de dosis</a:t>
            </a:r>
            <a:endParaRPr lang="en-US" b="1" dirty="0"/>
          </a:p>
          <a:p>
            <a:pPr lvl="0"/>
            <a:r>
              <a:rPr lang="es-PE" b="1" dirty="0"/>
              <a:t>El error más común: usar cálculos para diabéticos </a:t>
            </a:r>
            <a:endParaRPr lang="en-US" b="1" dirty="0"/>
          </a:p>
          <a:p>
            <a:pPr lvl="0"/>
            <a:r>
              <a:rPr lang="es-PE" b="1" dirty="0"/>
              <a:t>Calculo de macronutrientes durante el uso de insulina</a:t>
            </a:r>
            <a:endParaRPr lang="en-US" b="1" dirty="0"/>
          </a:p>
          <a:p>
            <a:pPr lvl="0"/>
            <a:r>
              <a:rPr lang="es-PE" b="1" dirty="0"/>
              <a:t>Suplementos/alimentos que aumentan la sensibilidad a la insulina</a:t>
            </a:r>
            <a:endParaRPr lang="en-US" b="1" dirty="0"/>
          </a:p>
          <a:p>
            <a:pPr lvl="0"/>
            <a:r>
              <a:rPr lang="es-PE" b="1" dirty="0"/>
              <a:t>Como entrenar cuando se usa insulina</a:t>
            </a:r>
            <a:endParaRPr lang="en-US" b="1" dirty="0"/>
          </a:p>
          <a:p>
            <a:pPr lvl="0"/>
            <a:r>
              <a:rPr lang="es-PE" b="1" dirty="0"/>
              <a:t>Hipoglucémicos orales: ¿tienen algún uso práctico en el deporte?</a:t>
            </a:r>
            <a:endParaRPr lang="en-US" b="1" dirty="0"/>
          </a:p>
          <a:p>
            <a:pPr lvl="0"/>
            <a:r>
              <a:rPr lang="es-PE" b="1" dirty="0"/>
              <a:t>Casos de </a:t>
            </a:r>
            <a:r>
              <a:rPr lang="es-PE" b="1" dirty="0" smtClean="0"/>
              <a:t>estudio</a:t>
            </a:r>
            <a:endParaRPr lang="en-US" b="1" dirty="0"/>
          </a:p>
        </p:txBody>
      </p:sp>
    </p:spTree>
    <p:extLst>
      <p:ext uri="{BB962C8B-B14F-4D97-AF65-F5344CB8AC3E}">
        <p14:creationId xmlns:p14="http://schemas.microsoft.com/office/powerpoint/2010/main" val="191760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Mecanismo</a:t>
            </a:r>
            <a:r>
              <a:rPr lang="en-US" dirty="0" smtClean="0"/>
              <a:t> de </a:t>
            </a:r>
            <a:r>
              <a:rPr lang="es-PE" dirty="0" smtClean="0"/>
              <a:t>Acción</a:t>
            </a:r>
            <a:endParaRPr lang="es-PE"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8642" y="1498846"/>
            <a:ext cx="9620518" cy="4966348"/>
          </a:xfrm>
        </p:spPr>
      </p:pic>
    </p:spTree>
    <p:extLst>
      <p:ext uri="{BB962C8B-B14F-4D97-AF65-F5344CB8AC3E}">
        <p14:creationId xmlns:p14="http://schemas.microsoft.com/office/powerpoint/2010/main" val="87684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592593" cy="1556387"/>
          </a:xfrm>
        </p:spPr>
        <p:txBody>
          <a:bodyPr/>
          <a:lstStyle/>
          <a:p>
            <a:pPr algn="ctr"/>
            <a:r>
              <a:rPr lang="es-PE" dirty="0" smtClean="0"/>
              <a:t>Lipodistrofia</a:t>
            </a:r>
            <a:br>
              <a:rPr lang="es-PE" dirty="0" smtClean="0"/>
            </a:br>
            <a:r>
              <a:rPr lang="es-PE" sz="3200" dirty="0" smtClean="0"/>
              <a:t>Acumulación de grasa en el sitio de inyección</a:t>
            </a:r>
            <a:endParaRPr lang="es-PE"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2868" y="2009104"/>
            <a:ext cx="7863839" cy="3575770"/>
          </a:xfrm>
        </p:spPr>
      </p:pic>
    </p:spTree>
    <p:extLst>
      <p:ext uri="{BB962C8B-B14F-4D97-AF65-F5344CB8AC3E}">
        <p14:creationId xmlns:p14="http://schemas.microsoft.com/office/powerpoint/2010/main" val="184339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dirty="0" smtClean="0"/>
              <a:t>Cirrosis Hepática</a:t>
            </a:r>
            <a:br>
              <a:rPr lang="es-PE" dirty="0" smtClean="0"/>
            </a:br>
            <a:r>
              <a:rPr lang="es-PE" sz="3200" dirty="0" smtClean="0"/>
              <a:t>Acumulación de grasa en el hígado</a:t>
            </a:r>
            <a:endParaRPr lang="es-PE"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4558" y="1853248"/>
            <a:ext cx="7237927" cy="4794397"/>
          </a:xfrm>
        </p:spPr>
      </p:pic>
    </p:spTree>
    <p:extLst>
      <p:ext uri="{BB962C8B-B14F-4D97-AF65-F5344CB8AC3E}">
        <p14:creationId xmlns:p14="http://schemas.microsoft.com/office/powerpoint/2010/main" val="378263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dirty="0" smtClean="0"/>
              <a:t>Hipoglucemia</a:t>
            </a:r>
            <a:endParaRPr lang="es-P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596" y="1532587"/>
            <a:ext cx="8689500" cy="4443209"/>
          </a:xfrm>
        </p:spPr>
      </p:pic>
    </p:spTree>
    <p:extLst>
      <p:ext uri="{BB962C8B-B14F-4D97-AF65-F5344CB8AC3E}">
        <p14:creationId xmlns:p14="http://schemas.microsoft.com/office/powerpoint/2010/main" val="236574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b="1" i="1" dirty="0" smtClean="0"/>
              <a:t>Usar Jeringas de G</a:t>
            </a:r>
            <a:r>
              <a:rPr lang="en-US" b="1" i="1" dirty="0" smtClean="0"/>
              <a:t>H</a:t>
            </a:r>
            <a:endParaRPr lang="en-US" b="1"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9007" y="2052638"/>
            <a:ext cx="4195762" cy="4195762"/>
          </a:xfrm>
        </p:spPr>
      </p:pic>
    </p:spTree>
    <p:extLst>
      <p:ext uri="{BB962C8B-B14F-4D97-AF65-F5344CB8AC3E}">
        <p14:creationId xmlns:p14="http://schemas.microsoft.com/office/powerpoint/2010/main" val="944171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1605</TotalTime>
  <Words>1210</Words>
  <Application>Microsoft Office PowerPoint</Application>
  <PresentationFormat>Widescreen</PresentationFormat>
  <Paragraphs>92</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vt:lpstr>
      <vt:lpstr>Uso de Insulina Exógena en el Deporte Este curso es solo para fines educativos. No constituye bajo ninguna circunstancia tratamiento medico. Usar insulina puede causarle la muerte.  </vt:lpstr>
      <vt:lpstr>PowerPoint Presentation</vt:lpstr>
      <vt:lpstr>Objetivos</vt:lpstr>
      <vt:lpstr>Temario</vt:lpstr>
      <vt:lpstr>Mecanismo de Acción</vt:lpstr>
      <vt:lpstr>Lipodistrofia Acumulación de grasa en el sitio de inyección</vt:lpstr>
      <vt:lpstr>Cirrosis Hepática Acumulación de grasa en el hígado</vt:lpstr>
      <vt:lpstr>Hipoglucemia</vt:lpstr>
      <vt:lpstr>Usar Jeringas de GH</vt:lpstr>
      <vt:lpstr>PowerPoint Presentation</vt:lpstr>
      <vt:lpstr>PowerPoint Presentation</vt:lpstr>
      <vt:lpstr>Sobredosis Uso de productos underground falsos</vt:lpstr>
      <vt:lpstr>Los peligros de inyectarse insulina antes de dormir</vt:lpstr>
      <vt:lpstr>Organomegalia</vt:lpstr>
      <vt:lpstr>Hipokalemia</vt:lpstr>
      <vt:lpstr>Resistencia a la Insulina</vt:lpstr>
      <vt:lpstr>Insulina Basal y GH  Usar insulina basal si estas usando GH o tu glucosa al despertar es mayor a 100 mg/dl   0.1 UI x kg de peso por ejemplo: si pesas 100kg, usas 10 UI al despertar y inmediatamente tomas desayuno   Los nuevos análogos de insulina de acción super larga como Tresiba reducen las chances de tener hipoglucemia al minimo  Tresiba solo se usa una vez al dia. Tiene una vida de 42 horas   </vt:lpstr>
      <vt:lpstr>Insulina Rápida post Entreno Recuerda tu no eres diabetico Nunca uses las dosis recomendadas para un diabetico  Solo post entreno 1 UI x cada 20 gramos de carbohidrato seco en la comida post entreno Si tu comida post entreno tiene 120 gr de carbohidrato, necesitas 6 UI  dos horas después medir tu glucosa nunca debe bajar de 70mg/dl si esta abajo de 70 mg/dl consumir 200 gr de carbohidratos líquidos inmediatamente (Gatorade, jugos, suero oral, etc)  si tu glucosa esta entre 70 y 80 mg/dl consumir 150gr de carbohidrato seco con proteína pero nada de grasa Si tu glucosa esta entre 80 y 90mg/dl consume 100 gr de carbohidrato seco con proteína pero sin grasa  Medir la glucosa otra vez 2 horas después repetir el protocolo anterior  Nunca te acuestes a dormir despues de haber usado insulina rapida espera por lo menos 6 horas a que tu glucosa se estabilize      </vt:lpstr>
      <vt:lpstr>Insulina Rapida Pre Entreno</vt:lpstr>
      <vt:lpstr>Nunca uses Metformina</vt:lpstr>
      <vt:lpstr>Suplementos a usar con insulina</vt:lpstr>
      <vt:lpstr>Como entrenar con insulina</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de Insulina en el Deporte</dc:title>
  <dc:creator>joel exebio</dc:creator>
  <cp:lastModifiedBy>OWNER</cp:lastModifiedBy>
  <cp:revision>69</cp:revision>
  <dcterms:created xsi:type="dcterms:W3CDTF">2019-07-20T16:17:38Z</dcterms:created>
  <dcterms:modified xsi:type="dcterms:W3CDTF">2021-02-21T18:20:50Z</dcterms:modified>
</cp:coreProperties>
</file>